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slides/slide71.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presentation.xml" ContentType="application/vnd.openxmlformats-officedocument.presentationml.presentation.main+xml"/>
  <Override PartName="/ppt/slides/slide70.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52.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1.xml" ContentType="application/vnd.openxmlformats-officedocument.presentationml.slide+xml"/>
  <Override PartName="/ppt/slides/slide64.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60.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62.xml" ContentType="application/vnd.openxmlformats-officedocument.presentationml.slideLayout+xml"/>
  <Override PartName="/ppt/slideLayouts/slideLayout64.xml" ContentType="application/vnd.openxmlformats-officedocument.presentationml.slideLayout+xml"/>
  <Override PartName="/ppt/notesSlides/notesSlide4.xml" ContentType="application/vnd.openxmlformats-officedocument.presentationml.notesSlide+xml"/>
  <Override PartName="/ppt/slideLayouts/slideLayout63.xml" ContentType="application/vnd.openxmlformats-officedocument.presentationml.slideLayout+xml"/>
  <Override PartName="/ppt/slideLayouts/slideLayout65.xml" ContentType="application/vnd.openxmlformats-officedocument.presentationml.slideLayout+xml"/>
  <Override PartName="/ppt/slideLayouts/slideLayout67.xml" ContentType="application/vnd.openxmlformats-officedocument.presentationml.slideLayout+xml"/>
  <Override PartName="/ppt/slideLayouts/slideLayout61.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10.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4.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74" r:id="rId3"/>
    <p:sldMasterId id="2147483681" r:id="rId4"/>
    <p:sldMasterId id="2147483688" r:id="rId5"/>
    <p:sldMasterId id="2147483695" r:id="rId6"/>
    <p:sldMasterId id="2147483702" r:id="rId7"/>
    <p:sldMasterId id="2147483709" r:id="rId8"/>
    <p:sldMasterId id="2147483716" r:id="rId9"/>
    <p:sldMasterId id="2147483723" r:id="rId10"/>
    <p:sldMasterId id="2147483730" r:id="rId11"/>
  </p:sldMasterIdLst>
  <p:notesMasterIdLst>
    <p:notesMasterId r:id="rId86"/>
  </p:notesMasterIdLst>
  <p:handoutMasterIdLst>
    <p:handoutMasterId r:id="rId87"/>
  </p:handoutMasterIdLst>
  <p:sldIdLst>
    <p:sldId id="754" r:id="rId12"/>
    <p:sldId id="755" r:id="rId13"/>
    <p:sldId id="835" r:id="rId14"/>
    <p:sldId id="792" r:id="rId15"/>
    <p:sldId id="793" r:id="rId16"/>
    <p:sldId id="794" r:id="rId17"/>
    <p:sldId id="795" r:id="rId18"/>
    <p:sldId id="796" r:id="rId19"/>
    <p:sldId id="836" r:id="rId20"/>
    <p:sldId id="760" r:id="rId21"/>
    <p:sldId id="763" r:id="rId22"/>
    <p:sldId id="834" r:id="rId23"/>
    <p:sldId id="837" r:id="rId24"/>
    <p:sldId id="775" r:id="rId25"/>
    <p:sldId id="761" r:id="rId26"/>
    <p:sldId id="762" r:id="rId27"/>
    <p:sldId id="764" r:id="rId28"/>
    <p:sldId id="765" r:id="rId29"/>
    <p:sldId id="766" r:id="rId30"/>
    <p:sldId id="767" r:id="rId31"/>
    <p:sldId id="768" r:id="rId32"/>
    <p:sldId id="769" r:id="rId33"/>
    <p:sldId id="770" r:id="rId34"/>
    <p:sldId id="772" r:id="rId35"/>
    <p:sldId id="771" r:id="rId36"/>
    <p:sldId id="776" r:id="rId37"/>
    <p:sldId id="777" r:id="rId38"/>
    <p:sldId id="800" r:id="rId39"/>
    <p:sldId id="798" r:id="rId40"/>
    <p:sldId id="797" r:id="rId41"/>
    <p:sldId id="779" r:id="rId42"/>
    <p:sldId id="801" r:id="rId43"/>
    <p:sldId id="780" r:id="rId44"/>
    <p:sldId id="799" r:id="rId45"/>
    <p:sldId id="804" r:id="rId46"/>
    <p:sldId id="802" r:id="rId47"/>
    <p:sldId id="781" r:id="rId48"/>
    <p:sldId id="803" r:id="rId49"/>
    <p:sldId id="805" r:id="rId50"/>
    <p:sldId id="782" r:id="rId51"/>
    <p:sldId id="808" r:id="rId52"/>
    <p:sldId id="783" r:id="rId53"/>
    <p:sldId id="806" r:id="rId54"/>
    <p:sldId id="809" r:id="rId55"/>
    <p:sldId id="811" r:id="rId56"/>
    <p:sldId id="812" r:id="rId57"/>
    <p:sldId id="810" r:id="rId58"/>
    <p:sldId id="813" r:id="rId59"/>
    <p:sldId id="784" r:id="rId60"/>
    <p:sldId id="814" r:id="rId61"/>
    <p:sldId id="785" r:id="rId62"/>
    <p:sldId id="815" r:id="rId63"/>
    <p:sldId id="816" r:id="rId64"/>
    <p:sldId id="817" r:id="rId65"/>
    <p:sldId id="818" r:id="rId66"/>
    <p:sldId id="786" r:id="rId67"/>
    <p:sldId id="819" r:id="rId68"/>
    <p:sldId id="820" r:id="rId69"/>
    <p:sldId id="824" r:id="rId70"/>
    <p:sldId id="821" r:id="rId71"/>
    <p:sldId id="822" r:id="rId72"/>
    <p:sldId id="825" r:id="rId73"/>
    <p:sldId id="823" r:id="rId74"/>
    <p:sldId id="789" r:id="rId75"/>
    <p:sldId id="826" r:id="rId76"/>
    <p:sldId id="827" r:id="rId77"/>
    <p:sldId id="828" r:id="rId78"/>
    <p:sldId id="829" r:id="rId79"/>
    <p:sldId id="830" r:id="rId80"/>
    <p:sldId id="831" r:id="rId81"/>
    <p:sldId id="790" r:id="rId82"/>
    <p:sldId id="791" r:id="rId83"/>
    <p:sldId id="832" r:id="rId84"/>
    <p:sldId id="773" r:id="rId85"/>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TEL , NOLAN E" initials="NEH" lastIdx="10" clrIdx="0"/>
  <p:cmAuthor id="1" name="Dewji, Shaheen A." initials="" lastIdx="2" clrIdx="1"/>
  <p:cmAuthor id="2" name="Easterly, Clay E." initials="E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706"/>
  </p:normalViewPr>
  <p:slideViewPr>
    <p:cSldViewPr snapToGrid="0" snapToObjects="1">
      <p:cViewPr varScale="1">
        <p:scale>
          <a:sx n="97" d="100"/>
          <a:sy n="97" d="100"/>
        </p:scale>
        <p:origin x="-564" y="-96"/>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presProps" Target="presProps.xml"/><Relationship Id="rId16" Type="http://schemas.openxmlformats.org/officeDocument/2006/relationships/slide" Target="slides/slide5.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5.xml"/><Relationship Id="rId90" Type="http://schemas.openxmlformats.org/officeDocument/2006/relationships/viewProps" Target="viewProps.xml"/><Relationship Id="rId95" Type="http://schemas.openxmlformats.org/officeDocument/2006/relationships/customXml" Target="../customXml/item3.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customXml" Target="../customXml/item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notesMaster" Target="notesMasters/notesMaster1.xml"/><Relationship Id="rId94"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handoutMaster" Target="handoutMasters/handoutMaster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3"/>
            <a:ext cx="3037840" cy="466434"/>
          </a:xfrm>
          <a:prstGeom prst="rect">
            <a:avLst/>
          </a:prstGeom>
        </p:spPr>
        <p:txBody>
          <a:bodyPr vert="horz" lIns="93177" tIns="46589" rIns="93177" bIns="46589" rtlCol="0"/>
          <a:lstStyle>
            <a:lvl1pPr algn="r">
              <a:defRPr sz="1200"/>
            </a:lvl1pPr>
          </a:lstStyle>
          <a:p>
            <a:fld id="{EB9A42EB-1827-4000-8517-C908DBC972AE}" type="datetimeFigureOut">
              <a:rPr lang="en-US" smtClean="0"/>
              <a:t>1/23/2017</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071D7DF-82C6-4B78-8761-39ADD6B28359}" type="slidenum">
              <a:rPr lang="en-US" smtClean="0"/>
              <a:t>‹#›</a:t>
            </a:fld>
            <a:endParaRPr lang="en-US" dirty="0"/>
          </a:p>
        </p:txBody>
      </p:sp>
    </p:spTree>
    <p:extLst>
      <p:ext uri="{BB962C8B-B14F-4D97-AF65-F5344CB8AC3E}">
        <p14:creationId xmlns:p14="http://schemas.microsoft.com/office/powerpoint/2010/main" val="1166620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DCE11D4-91CF-8749-ACAE-E1E89550A876}" type="datetimeFigureOut">
              <a:rPr lang="en-US" smtClean="0"/>
              <a:t>1/23/2017</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671FBD0-7E9A-8745-BC9A-BCE04B3D3113}" type="slidenum">
              <a:rPr lang="en-US" smtClean="0"/>
              <a:t>‹#›</a:t>
            </a:fld>
            <a:endParaRPr lang="en-US" dirty="0"/>
          </a:p>
        </p:txBody>
      </p:sp>
    </p:spTree>
    <p:extLst>
      <p:ext uri="{BB962C8B-B14F-4D97-AF65-F5344CB8AC3E}">
        <p14:creationId xmlns:p14="http://schemas.microsoft.com/office/powerpoint/2010/main" val="9508322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8ED8E2-6A0D-4359-B660-B1ABFDE505A4}"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62517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400" dirty="0"/>
              <a:t>ORNL Dosimetry Research Program was started in the 1950s by K. Z. Morgan, Director of ORNL’s Health Physics Division</a:t>
            </a:r>
          </a:p>
          <a:p>
            <a:pPr lvl="1"/>
            <a:r>
              <a:rPr lang="en-US" dirty="0"/>
              <a:t>Morgan early recipient of the Swedish Royal Academy Gold Medal for Radiation Protection.</a:t>
            </a:r>
          </a:p>
          <a:p>
            <a:r>
              <a:rPr lang="en-US" sz="2400" dirty="0"/>
              <a:t>From 1979 – 2012, program was led by Keith Eckerman</a:t>
            </a:r>
          </a:p>
          <a:p>
            <a:pPr lvl="1"/>
            <a:r>
              <a:rPr lang="en-US" dirty="0"/>
              <a:t>Most recent recipient of the Swedish Royal Academy Gold Medal for Radiation Protection</a:t>
            </a:r>
          </a:p>
          <a:p>
            <a:r>
              <a:rPr lang="en-US" sz="2400" dirty="0"/>
              <a:t>Now part of ORNL’s Environmental Sciences Division.</a:t>
            </a:r>
          </a:p>
          <a:p>
            <a:r>
              <a:rPr lang="en-US" sz="2400" dirty="0"/>
              <a:t>Former members read like a Who’s Who in Radiation Protection</a:t>
            </a:r>
          </a:p>
          <a:p>
            <a:endParaRPr lang="en-US" dirty="0"/>
          </a:p>
          <a:p>
            <a:endParaRPr lang="en-US" dirty="0"/>
          </a:p>
        </p:txBody>
      </p:sp>
      <p:sp>
        <p:nvSpPr>
          <p:cNvPr id="4" name="Slide Number Placeholder 3"/>
          <p:cNvSpPr>
            <a:spLocks noGrp="1"/>
          </p:cNvSpPr>
          <p:nvPr>
            <p:ph type="sldNum" sz="quarter" idx="10"/>
          </p:nvPr>
        </p:nvSpPr>
        <p:spPr/>
        <p:txBody>
          <a:bodyPr/>
          <a:lstStyle/>
          <a:p>
            <a:fld id="{D38ED8E2-6A0D-4359-B660-B1ABFDE505A4}"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133007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628615" lvl="1" indent="-171441">
              <a:buFont typeface="Arial" panose="020B0604020202020204" pitchFamily="34" charset="0"/>
              <a:buChar char="•"/>
            </a:pPr>
            <a:r>
              <a:rPr lang="en-US" dirty="0"/>
              <a:t>Interagency Steering Committee on Radiation Standards</a:t>
            </a:r>
            <a:endParaRPr lang="en-US" baseline="0" dirty="0"/>
          </a:p>
        </p:txBody>
      </p:sp>
      <p:sp>
        <p:nvSpPr>
          <p:cNvPr id="4" name="Slide Number Placeholder 3"/>
          <p:cNvSpPr>
            <a:spLocks noGrp="1"/>
          </p:cNvSpPr>
          <p:nvPr>
            <p:ph type="sldNum" sz="quarter" idx="10"/>
          </p:nvPr>
        </p:nvSpPr>
        <p:spPr/>
        <p:txBody>
          <a:bodyPr/>
          <a:lstStyle/>
          <a:p>
            <a:fld id="{E7EA80C6-A007-4D51-8CBA-0201B143C121}"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17924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71FBD0-7E9A-8745-BC9A-BCE04B3D3113}" type="slidenum">
              <a:rPr lang="en-US" smtClean="0"/>
              <a:t>48</a:t>
            </a:fld>
            <a:endParaRPr lang="en-US" dirty="0"/>
          </a:p>
        </p:txBody>
      </p:sp>
    </p:spTree>
    <p:extLst>
      <p:ext uri="{BB962C8B-B14F-4D97-AF65-F5344CB8AC3E}">
        <p14:creationId xmlns:p14="http://schemas.microsoft.com/office/powerpoint/2010/main" val="1166316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 Id="rId5" Type="http://schemas.microsoft.com/office/2007/relationships/hdphoto" Target="../media/hdphoto1.wdp"/><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pitchFamily="34" charset="0"/>
              <a:cs typeface="Arial"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p:nvSpPr>
        <p:spPr>
          <a:xfrm>
            <a:off x="202280" y="6293793"/>
            <a:ext cx="2114681" cy="400110"/>
          </a:xfrm>
          <a:prstGeom prst="rect">
            <a:avLst/>
          </a:prstGeom>
          <a:noFill/>
        </p:spPr>
        <p:txBody>
          <a:bodyPr wrap="none" rtlCol="0">
            <a:spAutoFit/>
          </a:bodyPr>
          <a:lstStyle/>
          <a:p>
            <a:r>
              <a:rPr lang="en-US" sz="1000" b="0" dirty="0">
                <a:solidFill>
                  <a:schemeClr val="tx2"/>
                </a:solidFill>
              </a:rPr>
              <a:t>ORNL is managed by UT-Battelle </a:t>
            </a:r>
            <a:br>
              <a:rPr lang="en-US" sz="1000" b="0" dirty="0">
                <a:solidFill>
                  <a:schemeClr val="tx2"/>
                </a:solidFill>
              </a:rPr>
            </a:br>
            <a:r>
              <a:rPr lang="en-US" sz="1000" b="0" dirty="0">
                <a:solidFill>
                  <a:schemeClr val="tx2"/>
                </a:solidFill>
              </a:rPr>
              <a:t>for the US Department of Energy</a:t>
            </a:r>
          </a:p>
        </p:txBody>
      </p:sp>
      <p:pic>
        <p:nvPicPr>
          <p:cNvPr id="11" name="Picture 1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3" name="Rectangle 2"/>
          <p:cNvSpPr/>
          <p:nvPr/>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eaLnBrk="0" hangingPunct="0">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eaLnBrk="0" hangingPunct="0">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p:nvSpPr>
        <p:spPr>
          <a:xfrm>
            <a:off x="202280" y="6293793"/>
            <a:ext cx="2114681" cy="400110"/>
          </a:xfrm>
          <a:prstGeom prst="rect">
            <a:avLst/>
          </a:prstGeom>
          <a:noFill/>
        </p:spPr>
        <p:txBody>
          <a:bodyPr wrap="none" rtlCol="0">
            <a:spAutoFit/>
          </a:bodyPr>
          <a:lstStyle/>
          <a:p>
            <a:r>
              <a:rPr lang="en-US" sz="1000" dirty="0">
                <a:solidFill>
                  <a:srgbClr val="1E7640"/>
                </a:solidFill>
                <a:latin typeface="Arial"/>
              </a:rPr>
              <a:t>ORNL is managed by UT-Battelle </a:t>
            </a:r>
            <a:br>
              <a:rPr lang="en-US" sz="1000" dirty="0">
                <a:solidFill>
                  <a:srgbClr val="1E7640"/>
                </a:solidFill>
                <a:latin typeface="Arial"/>
              </a:rPr>
            </a:br>
            <a:r>
              <a:rPr lang="en-US" sz="1000" dirty="0">
                <a:solidFill>
                  <a:srgbClr val="1E7640"/>
                </a:solidFill>
                <a:latin typeface="Arial"/>
              </a:rPr>
              <a:t>for the US Department of Energy</a:t>
            </a:r>
          </a:p>
        </p:txBody>
      </p:sp>
      <p:pic>
        <p:nvPicPr>
          <p:cNvPr id="11" name="Picture 1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3" name="Rectangle 2"/>
          <p:cNvSpPr/>
          <p:nvPr/>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eaLnBrk="0" hangingPunct="0">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defTabSz="914400" eaLnBrk="0" hangingPunct="0">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p:nvSpPr>
        <p:spPr>
          <a:xfrm>
            <a:off x="202280" y="6293793"/>
            <a:ext cx="2114681" cy="400110"/>
          </a:xfrm>
          <a:prstGeom prst="rect">
            <a:avLst/>
          </a:prstGeom>
          <a:noFill/>
        </p:spPr>
        <p:txBody>
          <a:bodyPr wrap="none" rtlCol="0">
            <a:spAutoFit/>
          </a:bodyPr>
          <a:lstStyle/>
          <a:p>
            <a:pPr defTabSz="914400"/>
            <a:r>
              <a:rPr lang="en-US" sz="1000" dirty="0">
                <a:solidFill>
                  <a:srgbClr val="1E7640"/>
                </a:solidFill>
                <a:latin typeface="Arial"/>
              </a:rPr>
              <a:t>ORNL is managed by UT-Battelle </a:t>
            </a:r>
            <a:br>
              <a:rPr lang="en-US" sz="1000" dirty="0">
                <a:solidFill>
                  <a:srgbClr val="1E7640"/>
                </a:solidFill>
                <a:latin typeface="Arial"/>
              </a:rPr>
            </a:br>
            <a:r>
              <a:rPr lang="en-US" sz="1000" dirty="0">
                <a:solidFill>
                  <a:srgbClr val="1E7640"/>
                </a:solidFill>
                <a:latin typeface="Arial"/>
              </a:rPr>
              <a:t>for the US Department of Energy</a:t>
            </a:r>
          </a:p>
        </p:txBody>
      </p:sp>
      <p:pic>
        <p:nvPicPr>
          <p:cNvPr id="11" name="Picture 1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3" name="Rectangle 2"/>
          <p:cNvSpPr/>
          <p:nvPr/>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defTabSz="914400" eaLnBrk="0" hangingPunct="0">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defTabSz="914400" eaLnBrk="0" hangingPunct="0">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p:nvSpPr>
        <p:spPr>
          <a:xfrm>
            <a:off x="202280" y="6293793"/>
            <a:ext cx="2114681" cy="400110"/>
          </a:xfrm>
          <a:prstGeom prst="rect">
            <a:avLst/>
          </a:prstGeom>
          <a:noFill/>
        </p:spPr>
        <p:txBody>
          <a:bodyPr wrap="none" rtlCol="0">
            <a:spAutoFit/>
          </a:bodyPr>
          <a:lstStyle/>
          <a:p>
            <a:pPr defTabSz="914400"/>
            <a:r>
              <a:rPr lang="en-US" sz="1000" dirty="0">
                <a:solidFill>
                  <a:srgbClr val="1E7640"/>
                </a:solidFill>
                <a:latin typeface="Arial"/>
              </a:rPr>
              <a:t>ORNL is managed by UT-Battelle </a:t>
            </a:r>
            <a:br>
              <a:rPr lang="en-US" sz="1000" dirty="0">
                <a:solidFill>
                  <a:srgbClr val="1E7640"/>
                </a:solidFill>
                <a:latin typeface="Arial"/>
              </a:rPr>
            </a:br>
            <a:r>
              <a:rPr lang="en-US" sz="1000" dirty="0">
                <a:solidFill>
                  <a:srgbClr val="1E7640"/>
                </a:solidFill>
                <a:latin typeface="Arial"/>
              </a:rPr>
              <a:t>for the US Department of Energy</a:t>
            </a:r>
          </a:p>
        </p:txBody>
      </p:sp>
      <p:pic>
        <p:nvPicPr>
          <p:cNvPr id="11" name="Picture 1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3" name="Rectangle 2"/>
          <p:cNvSpPr/>
          <p:nvPr/>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defTabSz="914400" eaLnBrk="0" hangingPunct="0">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userDrawn="1"/>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userDrawn="1"/>
        </p:nvSpPr>
        <p:spPr>
          <a:xfrm>
            <a:off x="202280" y="6293793"/>
            <a:ext cx="2114681" cy="400110"/>
          </a:xfrm>
          <a:prstGeom prst="rect">
            <a:avLst/>
          </a:prstGeom>
          <a:noFill/>
        </p:spPr>
        <p:txBody>
          <a:bodyPr wrap="none" rtlCol="0">
            <a:spAutoFit/>
          </a:bodyPr>
          <a:lstStyle/>
          <a:p>
            <a:pPr defTabSz="914400" fontAlgn="base">
              <a:spcBef>
                <a:spcPct val="0"/>
              </a:spcBef>
              <a:spcAft>
                <a:spcPct val="0"/>
              </a:spcAft>
            </a:pPr>
            <a:r>
              <a:rPr lang="en-US" sz="1000" dirty="0">
                <a:solidFill>
                  <a:srgbClr val="1E7640"/>
                </a:solidFill>
                <a:latin typeface="Arial" charset="0"/>
                <a:cs typeface="Arial" charset="0"/>
              </a:rPr>
              <a:t>ORNL is managed by UT-Battelle </a:t>
            </a:r>
            <a:br>
              <a:rPr lang="en-US" sz="1000" dirty="0">
                <a:solidFill>
                  <a:srgbClr val="1E7640"/>
                </a:solidFill>
                <a:latin typeface="Arial" charset="0"/>
                <a:cs typeface="Arial" charset="0"/>
              </a:rPr>
            </a:br>
            <a:r>
              <a:rPr lang="en-US" sz="1000" dirty="0">
                <a:solidFill>
                  <a:srgbClr val="1E7640"/>
                </a:solidFill>
                <a:latin typeface="Arial" charset="0"/>
                <a:cs typeface="Arial" charset="0"/>
              </a:rPr>
              <a:t>for the US Department of Energy</a:t>
            </a:r>
          </a:p>
        </p:txBody>
      </p:sp>
      <p:pic>
        <p:nvPicPr>
          <p:cNvPr id="11" name="Picture 10"/>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3" name="Rectangle 2"/>
          <p:cNvSpPr/>
          <p:nvPr userDrawn="1"/>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dirty="0"/>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userDrawn="1"/>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userDrawn="1"/>
        </p:nvSpPr>
        <p:spPr>
          <a:xfrm>
            <a:off x="202280" y="6293793"/>
            <a:ext cx="2114681" cy="400110"/>
          </a:xfrm>
          <a:prstGeom prst="rect">
            <a:avLst/>
          </a:prstGeom>
          <a:noFill/>
        </p:spPr>
        <p:txBody>
          <a:bodyPr wrap="none" rtlCol="0">
            <a:spAutoFit/>
          </a:bodyPr>
          <a:lstStyle/>
          <a:p>
            <a:pPr defTabSz="914400" fontAlgn="base">
              <a:spcBef>
                <a:spcPct val="0"/>
              </a:spcBef>
              <a:spcAft>
                <a:spcPct val="0"/>
              </a:spcAft>
            </a:pPr>
            <a:r>
              <a:rPr lang="en-US" sz="1000" dirty="0">
                <a:solidFill>
                  <a:srgbClr val="1E7640"/>
                </a:solidFill>
                <a:latin typeface="Arial" charset="0"/>
                <a:cs typeface="Arial" charset="0"/>
              </a:rPr>
              <a:t>ORNL is managed by UT-Battelle </a:t>
            </a:r>
            <a:br>
              <a:rPr lang="en-US" sz="1000" dirty="0">
                <a:solidFill>
                  <a:srgbClr val="1E7640"/>
                </a:solidFill>
                <a:latin typeface="Arial" charset="0"/>
                <a:cs typeface="Arial" charset="0"/>
              </a:rPr>
            </a:br>
            <a:r>
              <a:rPr lang="en-US" sz="1000" dirty="0">
                <a:solidFill>
                  <a:srgbClr val="1E7640"/>
                </a:solidFill>
                <a:latin typeface="Arial" charset="0"/>
                <a:cs typeface="Arial" charset="0"/>
              </a:rPr>
              <a:t>for the US Department of Energy</a:t>
            </a:r>
          </a:p>
        </p:txBody>
      </p:sp>
      <p:pic>
        <p:nvPicPr>
          <p:cNvPr id="11" name="Picture 10"/>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3" name="Rectangle 2"/>
          <p:cNvSpPr/>
          <p:nvPr/>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pitchFamily="34" charset="0"/>
              <a:cs typeface="Arial"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3" name="Rectangle 2"/>
          <p:cNvSpPr/>
          <p:nvPr userDrawn="1"/>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dirty="0"/>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userDrawn="1"/>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userDrawn="1"/>
        </p:nvSpPr>
        <p:spPr>
          <a:xfrm>
            <a:off x="202280" y="6293793"/>
            <a:ext cx="2114681" cy="400110"/>
          </a:xfrm>
          <a:prstGeom prst="rect">
            <a:avLst/>
          </a:prstGeom>
          <a:noFill/>
        </p:spPr>
        <p:txBody>
          <a:bodyPr wrap="none" rtlCol="0">
            <a:spAutoFit/>
          </a:bodyPr>
          <a:lstStyle/>
          <a:p>
            <a:pPr defTabSz="914400" fontAlgn="base">
              <a:spcBef>
                <a:spcPct val="0"/>
              </a:spcBef>
              <a:spcAft>
                <a:spcPct val="0"/>
              </a:spcAft>
            </a:pPr>
            <a:r>
              <a:rPr lang="en-US" sz="1000" dirty="0">
                <a:solidFill>
                  <a:srgbClr val="1E7640"/>
                </a:solidFill>
                <a:latin typeface="Arial" charset="0"/>
                <a:cs typeface="Arial" charset="0"/>
              </a:rPr>
              <a:t>ORNL is managed by UT-Battelle </a:t>
            </a:r>
            <a:br>
              <a:rPr lang="en-US" sz="1000" dirty="0">
                <a:solidFill>
                  <a:srgbClr val="1E7640"/>
                </a:solidFill>
                <a:latin typeface="Arial" charset="0"/>
                <a:cs typeface="Arial" charset="0"/>
              </a:rPr>
            </a:br>
            <a:r>
              <a:rPr lang="en-US" sz="1000" dirty="0">
                <a:solidFill>
                  <a:srgbClr val="1E7640"/>
                </a:solidFill>
                <a:latin typeface="Arial" charset="0"/>
                <a:cs typeface="Arial" charset="0"/>
              </a:rPr>
              <a:t>for the US Department of Energy</a:t>
            </a:r>
          </a:p>
        </p:txBody>
      </p:sp>
      <p:pic>
        <p:nvPicPr>
          <p:cNvPr id="11" name="Picture 10"/>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3" name="Rectangle 2"/>
          <p:cNvSpPr/>
          <p:nvPr userDrawn="1"/>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dirty="0"/>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userDrawn="1"/>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userDrawn="1"/>
        </p:nvSpPr>
        <p:spPr>
          <a:xfrm>
            <a:off x="202280" y="6293793"/>
            <a:ext cx="2114681" cy="400110"/>
          </a:xfrm>
          <a:prstGeom prst="rect">
            <a:avLst/>
          </a:prstGeom>
          <a:noFill/>
        </p:spPr>
        <p:txBody>
          <a:bodyPr wrap="none" rtlCol="0">
            <a:spAutoFit/>
          </a:bodyPr>
          <a:lstStyle/>
          <a:p>
            <a:pPr defTabSz="914400" fontAlgn="base">
              <a:spcBef>
                <a:spcPct val="0"/>
              </a:spcBef>
              <a:spcAft>
                <a:spcPct val="0"/>
              </a:spcAft>
            </a:pPr>
            <a:r>
              <a:rPr lang="en-US" sz="1000" dirty="0">
                <a:solidFill>
                  <a:srgbClr val="1E7640"/>
                </a:solidFill>
                <a:latin typeface="Arial" charset="0"/>
                <a:cs typeface="Arial" charset="0"/>
              </a:rPr>
              <a:t>ORNL is managed by UT-Battelle </a:t>
            </a:r>
            <a:br>
              <a:rPr lang="en-US" sz="1000" dirty="0">
                <a:solidFill>
                  <a:srgbClr val="1E7640"/>
                </a:solidFill>
                <a:latin typeface="Arial" charset="0"/>
                <a:cs typeface="Arial" charset="0"/>
              </a:rPr>
            </a:br>
            <a:r>
              <a:rPr lang="en-US" sz="1000" dirty="0">
                <a:solidFill>
                  <a:srgbClr val="1E7640"/>
                </a:solidFill>
                <a:latin typeface="Arial" charset="0"/>
                <a:cs typeface="Arial" charset="0"/>
              </a:rPr>
              <a:t>for the US Department of Energy</a:t>
            </a:r>
          </a:p>
        </p:txBody>
      </p:sp>
      <p:pic>
        <p:nvPicPr>
          <p:cNvPr id="11" name="Picture 10"/>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3" name="Rectangle 2"/>
          <p:cNvSpPr/>
          <p:nvPr userDrawn="1"/>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dirty="0"/>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userDrawn="1"/>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userDrawn="1"/>
        </p:nvSpPr>
        <p:spPr>
          <a:xfrm>
            <a:off x="202280" y="6293793"/>
            <a:ext cx="2114681" cy="400110"/>
          </a:xfrm>
          <a:prstGeom prst="rect">
            <a:avLst/>
          </a:prstGeom>
          <a:noFill/>
        </p:spPr>
        <p:txBody>
          <a:bodyPr wrap="none" rtlCol="0">
            <a:spAutoFit/>
          </a:bodyPr>
          <a:lstStyle/>
          <a:p>
            <a:pPr defTabSz="914400" fontAlgn="base">
              <a:spcBef>
                <a:spcPct val="0"/>
              </a:spcBef>
              <a:spcAft>
                <a:spcPct val="0"/>
              </a:spcAft>
            </a:pPr>
            <a:r>
              <a:rPr lang="en-US" sz="1000" dirty="0">
                <a:solidFill>
                  <a:srgbClr val="1E7640"/>
                </a:solidFill>
                <a:latin typeface="Arial" charset="0"/>
                <a:cs typeface="Arial" charset="0"/>
              </a:rPr>
              <a:t>ORNL is managed by UT-Battelle </a:t>
            </a:r>
            <a:br>
              <a:rPr lang="en-US" sz="1000" dirty="0">
                <a:solidFill>
                  <a:srgbClr val="1E7640"/>
                </a:solidFill>
                <a:latin typeface="Arial" charset="0"/>
                <a:cs typeface="Arial" charset="0"/>
              </a:rPr>
            </a:br>
            <a:r>
              <a:rPr lang="en-US" sz="1000" dirty="0">
                <a:solidFill>
                  <a:srgbClr val="1E7640"/>
                </a:solidFill>
                <a:latin typeface="Arial" charset="0"/>
                <a:cs typeface="Arial" charset="0"/>
              </a:rPr>
              <a:t>for the US Department of Energy</a:t>
            </a:r>
          </a:p>
        </p:txBody>
      </p:sp>
      <p:pic>
        <p:nvPicPr>
          <p:cNvPr id="11" name="Picture 10"/>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3" name="Rectangle 2"/>
          <p:cNvSpPr/>
          <p:nvPr userDrawn="1"/>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dirty="0"/>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userDrawn="1"/>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userDrawn="1"/>
        </p:nvSpPr>
        <p:spPr>
          <a:xfrm>
            <a:off x="202280" y="6293793"/>
            <a:ext cx="2114681" cy="400110"/>
          </a:xfrm>
          <a:prstGeom prst="rect">
            <a:avLst/>
          </a:prstGeom>
          <a:noFill/>
        </p:spPr>
        <p:txBody>
          <a:bodyPr wrap="none" rtlCol="0">
            <a:spAutoFit/>
          </a:bodyPr>
          <a:lstStyle/>
          <a:p>
            <a:pPr defTabSz="914400" fontAlgn="base">
              <a:spcBef>
                <a:spcPct val="0"/>
              </a:spcBef>
              <a:spcAft>
                <a:spcPct val="0"/>
              </a:spcAft>
            </a:pPr>
            <a:r>
              <a:rPr lang="en-US" sz="1000" dirty="0">
                <a:solidFill>
                  <a:srgbClr val="1E7640"/>
                </a:solidFill>
                <a:latin typeface="Arial" charset="0"/>
                <a:cs typeface="Arial" charset="0"/>
              </a:rPr>
              <a:t>ORNL is managed by UT-Battelle </a:t>
            </a:r>
            <a:br>
              <a:rPr lang="en-US" sz="1000" dirty="0">
                <a:solidFill>
                  <a:srgbClr val="1E7640"/>
                </a:solidFill>
                <a:latin typeface="Arial" charset="0"/>
                <a:cs typeface="Arial" charset="0"/>
              </a:rPr>
            </a:br>
            <a:r>
              <a:rPr lang="en-US" sz="1000" dirty="0">
                <a:solidFill>
                  <a:srgbClr val="1E7640"/>
                </a:solidFill>
                <a:latin typeface="Arial" charset="0"/>
                <a:cs typeface="Arial" charset="0"/>
              </a:rPr>
              <a:t>for the US Department of Energy</a:t>
            </a:r>
          </a:p>
        </p:txBody>
      </p:sp>
      <p:pic>
        <p:nvPicPr>
          <p:cNvPr id="11" name="Picture 10"/>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42739106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1849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3"/>
            <a:ext cx="4192528" cy="3674611"/>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44752"/>
            <a:ext cx="4194175" cy="821191"/>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270333"/>
            <a:ext cx="4194175" cy="3674611"/>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32056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3" name="Rectangle 2"/>
          <p:cNvSpPr/>
          <p:nvPr userDrawn="1"/>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dirty="0">
              <a:solidFill>
                <a:prstClr val="black"/>
              </a:solidFill>
              <a:latin typeface="Arial" pitchFamily="34" charset="0"/>
              <a:cs typeface="Arial"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7"/>
          </a:xfrm>
          <a:prstGeom prst="rect">
            <a:avLst/>
          </a:prstGeom>
        </p:spPr>
      </p:pic>
      <p:sp>
        <p:nvSpPr>
          <p:cNvPr id="2" name="Title 1"/>
          <p:cNvSpPr>
            <a:spLocks noGrp="1"/>
          </p:cNvSpPr>
          <p:nvPr>
            <p:ph type="title"/>
          </p:nvPr>
        </p:nvSpPr>
        <p:spPr>
          <a:xfrm>
            <a:off x="193385" y="253530"/>
            <a:ext cx="3911890" cy="877163"/>
          </a:xfrm>
        </p:spPr>
        <p:txBody>
          <a:bodyPr/>
          <a:lstStyle/>
          <a:p>
            <a:r>
              <a:rPr lang="en-US"/>
              <a:t>Click to edit Master title style</a:t>
            </a:r>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cxnSp>
        <p:nvCxnSpPr>
          <p:cNvPr id="7" name="Straight Arrow Connector 6"/>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7101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16595886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621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rg Chart layout">
    <p:spTree>
      <p:nvGrpSpPr>
        <p:cNvPr id="1" name=""/>
        <p:cNvGrpSpPr/>
        <p:nvPr/>
      </p:nvGrpSpPr>
      <p:grpSpPr>
        <a:xfrm>
          <a:off x="0" y="0"/>
          <a:ext cx="0" cy="0"/>
          <a:chOff x="0" y="0"/>
          <a:chExt cx="0" cy="0"/>
        </a:xfrm>
      </p:grpSpPr>
      <p:sp>
        <p:nvSpPr>
          <p:cNvPr id="9" name="Title Placeholder 1"/>
          <p:cNvSpPr>
            <a:spLocks noGrp="1"/>
          </p:cNvSpPr>
          <p:nvPr>
            <p:ph type="title"/>
          </p:nvPr>
        </p:nvSpPr>
        <p:spPr bwMode="auto">
          <a:xfrm>
            <a:off x="457200" y="249002"/>
            <a:ext cx="8229600" cy="484188"/>
          </a:xfrm>
          <a:prstGeom prst="rect">
            <a:avLst/>
          </a:prstGeom>
          <a:noFill/>
          <a:ln w="9525">
            <a:noFill/>
            <a:miter lim="800000"/>
            <a:headEnd/>
            <a:tailEnd/>
          </a:ln>
        </p:spPr>
        <p:txBody>
          <a:bodyPr/>
          <a:lstStyle>
            <a:lvl1pPr algn="ctr">
              <a:defRPr/>
            </a:lvl1pPr>
          </a:lstStyle>
          <a:p>
            <a:pPr lvl="0"/>
            <a:r>
              <a:rPr lang="en-US"/>
              <a:t>Click to edit Master title style</a:t>
            </a:r>
          </a:p>
        </p:txBody>
      </p:sp>
    </p:spTree>
    <p:extLst>
      <p:ext uri="{BB962C8B-B14F-4D97-AF65-F5344CB8AC3E}">
        <p14:creationId xmlns:p14="http://schemas.microsoft.com/office/powerpoint/2010/main" val="15745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eaLnBrk="0" hangingPunct="0">
              <a:defRPr/>
            </a:pPr>
            <a:endParaRPr lang="en-US" dirty="0">
              <a:solidFill>
                <a:prstClr val="black"/>
              </a:solidFill>
              <a:latin typeface="Arial" pitchFamily="34" charset="0"/>
              <a:cs typeface="Arial"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580"/>
          <a:stretch/>
        </p:blipFill>
        <p:spPr>
          <a:xfrm>
            <a:off x="5786057" y="-2184"/>
            <a:ext cx="3377288" cy="6696087"/>
          </a:xfrm>
          <a:prstGeom prst="rect">
            <a:avLst/>
          </a:prstGeom>
        </p:spPr>
      </p:pic>
      <p:sp>
        <p:nvSpPr>
          <p:cNvPr id="2" name="Title 1"/>
          <p:cNvSpPr>
            <a:spLocks noGrp="1"/>
          </p:cNvSpPr>
          <p:nvPr>
            <p:ph type="ctrTitle"/>
          </p:nvPr>
        </p:nvSpPr>
        <p:spPr>
          <a:xfrm>
            <a:off x="192024" y="254995"/>
            <a:ext cx="4160172" cy="877163"/>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6" y="1761403"/>
            <a:ext cx="3255297" cy="757131"/>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033" y="660862"/>
            <a:ext cx="4626280" cy="4663439"/>
          </a:xfrm>
          <a:prstGeom prst="rect">
            <a:avLst/>
          </a:prstGeom>
        </p:spPr>
      </p:pic>
      <p:sp>
        <p:nvSpPr>
          <p:cNvPr id="10" name="TextBox 9"/>
          <p:cNvSpPr txBox="1"/>
          <p:nvPr/>
        </p:nvSpPr>
        <p:spPr>
          <a:xfrm>
            <a:off x="202280" y="6293793"/>
            <a:ext cx="2114681" cy="400110"/>
          </a:xfrm>
          <a:prstGeom prst="rect">
            <a:avLst/>
          </a:prstGeom>
          <a:noFill/>
        </p:spPr>
        <p:txBody>
          <a:bodyPr wrap="none" rtlCol="0">
            <a:spAutoFit/>
          </a:bodyPr>
          <a:lstStyle/>
          <a:p>
            <a:r>
              <a:rPr lang="en-US" sz="1000" dirty="0">
                <a:solidFill>
                  <a:srgbClr val="1E7640"/>
                </a:solidFill>
                <a:latin typeface="Arial"/>
              </a:rPr>
              <a:t>ORNL is managed by UT-Battelle </a:t>
            </a:r>
            <a:br>
              <a:rPr lang="en-US" sz="1000" dirty="0">
                <a:solidFill>
                  <a:srgbClr val="1E7640"/>
                </a:solidFill>
                <a:latin typeface="Arial"/>
              </a:rPr>
            </a:br>
            <a:r>
              <a:rPr lang="en-US" sz="1000" dirty="0">
                <a:solidFill>
                  <a:srgbClr val="1E7640"/>
                </a:solidFill>
                <a:latin typeface="Arial"/>
              </a:rPr>
              <a:t>for the US Department of Energy</a:t>
            </a:r>
          </a:p>
        </p:txBody>
      </p:sp>
      <p:pic>
        <p:nvPicPr>
          <p:cNvPr id="11" name="Picture 10"/>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6"/>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theme" Target="../theme/theme10.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9"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4.xml"/><Relationship Id="rId7" Type="http://schemas.openxmlformats.org/officeDocument/2006/relationships/theme" Target="../theme/theme11.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theme" Target="../theme/theme6.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0.xml"/><Relationship Id="rId7" Type="http://schemas.openxmlformats.org/officeDocument/2006/relationships/theme" Target="../theme/theme7.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theme" Target="../theme/theme8.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2.xml"/><Relationship Id="rId7" Type="http://schemas.openxmlformats.org/officeDocument/2006/relationships/theme" Target="../theme/theme9.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9"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schemeClr val="bg1">
                    <a:lumMod val="75000"/>
                  </a:schemeClr>
                </a:solidFill>
                <a:latin typeface="Arial" pitchFamily="34" charset="0"/>
                <a:cs typeface="Arial" pitchFamily="34" charset="0"/>
              </a:rPr>
              <a:pPr algn="r" defTabSz="173038">
                <a:lnSpc>
                  <a:spcPct val="90000"/>
                </a:lnSpc>
                <a:tabLst>
                  <a:tab pos="230188" algn="l"/>
                </a:tabLst>
                <a:defRPr/>
              </a:pPr>
              <a:t>‹#›</a:t>
            </a:fld>
            <a:endParaRPr lang="en-US" sz="1000" dirty="0">
              <a:solidFill>
                <a:schemeClr val="bg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37" r:id="rId7"/>
  </p:sldLayoutIdLst>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fontAlgn="base">
              <a:lnSpc>
                <a:spcPct val="90000"/>
              </a:lnSpc>
              <a:spcBef>
                <a:spcPct val="0"/>
              </a:spcBef>
              <a:spcAft>
                <a:spcPct val="0"/>
              </a:spcAft>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fontAlgn="base">
                <a:lnSpc>
                  <a:spcPct val="90000"/>
                </a:lnSpc>
                <a:spcBef>
                  <a:spcPct val="0"/>
                </a:spcBef>
                <a:spcAft>
                  <a:spcPct val="0"/>
                </a:spcAft>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Lst>
  <p:hf hdr="0" ftr="0" dt="0"/>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fontAlgn="base">
              <a:lnSpc>
                <a:spcPct val="90000"/>
              </a:lnSpc>
              <a:spcBef>
                <a:spcPct val="0"/>
              </a:spcBef>
              <a:spcAft>
                <a:spcPct val="0"/>
              </a:spcAft>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fontAlgn="base">
                <a:lnSpc>
                  <a:spcPct val="90000"/>
                </a:lnSpc>
                <a:spcBef>
                  <a:spcPct val="0"/>
                </a:spcBef>
                <a:spcAft>
                  <a:spcPct val="0"/>
                </a:spcAft>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383179849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Lst>
  <p:hf hdr="0" ftr="0" dt="0"/>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a:lnSpc>
                  <a:spcPct val="90000"/>
                </a:lnSpc>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a:lnSpc>
                  <a:spcPct val="90000"/>
                </a:lnSpc>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a:lnSpc>
                  <a:spcPct val="90000"/>
                </a:lnSpc>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a:lnSpc>
                  <a:spcPct val="90000"/>
                </a:lnSpc>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fontAlgn="base">
              <a:lnSpc>
                <a:spcPct val="90000"/>
              </a:lnSpc>
              <a:spcBef>
                <a:spcPct val="0"/>
              </a:spcBef>
              <a:spcAft>
                <a:spcPct val="0"/>
              </a:spcAft>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fontAlgn="base">
                <a:lnSpc>
                  <a:spcPct val="90000"/>
                </a:lnSpc>
                <a:spcBef>
                  <a:spcPct val="0"/>
                </a:spcBef>
                <a:spcAft>
                  <a:spcPct val="0"/>
                </a:spcAft>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Lst>
  <p:hf hdr="0" ftr="0" dt="0"/>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fontAlgn="base">
              <a:lnSpc>
                <a:spcPct val="90000"/>
              </a:lnSpc>
              <a:spcBef>
                <a:spcPct val="0"/>
              </a:spcBef>
              <a:spcAft>
                <a:spcPct val="0"/>
              </a:spcAft>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fontAlgn="base">
                <a:lnSpc>
                  <a:spcPct val="90000"/>
                </a:lnSpc>
                <a:spcBef>
                  <a:spcPct val="0"/>
                </a:spcBef>
                <a:spcAft>
                  <a:spcPct val="0"/>
                </a:spcAft>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Lst>
  <p:hf hdr="0" ftr="0" dt="0"/>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fontAlgn="base">
              <a:lnSpc>
                <a:spcPct val="90000"/>
              </a:lnSpc>
              <a:spcBef>
                <a:spcPct val="0"/>
              </a:spcBef>
              <a:spcAft>
                <a:spcPct val="0"/>
              </a:spcAft>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fontAlgn="base">
                <a:lnSpc>
                  <a:spcPct val="90000"/>
                </a:lnSpc>
                <a:spcBef>
                  <a:spcPct val="0"/>
                </a:spcBef>
                <a:spcAft>
                  <a:spcPct val="0"/>
                </a:spcAft>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Lst>
  <p:hf hdr="0" ftr="0" dt="0"/>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8" cstate="screen">
            <a:extLst>
              <a:ext uri="{28A0092B-C50C-407E-A947-70E740481C1C}">
                <a14:useLocalDpi xmlns:a14="http://schemas.microsoft.com/office/drawing/2010/main"/>
              </a:ext>
            </a:extLst>
          </a:blip>
          <a:srcRect b="-1"/>
          <a:stretch/>
        </p:blipFill>
        <p:spPr>
          <a:xfrm>
            <a:off x="5083728" y="1812022"/>
            <a:ext cx="4060272" cy="5045847"/>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8550" y="6338371"/>
            <a:ext cx="1329900" cy="316767"/>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7" y="6513051"/>
            <a:ext cx="210301" cy="152400"/>
          </a:xfrm>
          <a:prstGeom prst="rect">
            <a:avLst/>
          </a:prstGeom>
          <a:noFill/>
          <a:ln w="9525">
            <a:noFill/>
            <a:miter lim="800000"/>
            <a:headEnd/>
            <a:tailEnd/>
          </a:ln>
          <a:effectLst/>
        </p:spPr>
        <p:txBody>
          <a:bodyPr lIns="0" tIns="0" rIns="0" bIns="0"/>
          <a:lstStyle/>
          <a:p>
            <a:pPr algn="r" defTabSz="173038" fontAlgn="base">
              <a:lnSpc>
                <a:spcPct val="90000"/>
              </a:lnSpc>
              <a:spcBef>
                <a:spcPct val="0"/>
              </a:spcBef>
              <a:spcAft>
                <a:spcPct val="0"/>
              </a:spcAft>
              <a:tabLst>
                <a:tab pos="230188" algn="l"/>
              </a:tabLst>
              <a:defRPr/>
            </a:pPr>
            <a:fld id="{040BB257-551A-4736-B50F-DCF1BA034C06}" type="slidenum">
              <a:rPr lang="en-US" sz="1000" smtClean="0">
                <a:solidFill>
                  <a:prstClr val="white">
                    <a:lumMod val="75000"/>
                  </a:prstClr>
                </a:solidFill>
                <a:latin typeface="Arial" pitchFamily="34" charset="0"/>
                <a:cs typeface="Arial" pitchFamily="34" charset="0"/>
              </a:rPr>
              <a:pPr algn="r" defTabSz="173038" fontAlgn="base">
                <a:lnSpc>
                  <a:spcPct val="90000"/>
                </a:lnSpc>
                <a:spcBef>
                  <a:spcPct val="0"/>
                </a:spcBef>
                <a:spcAft>
                  <a:spcPct val="0"/>
                </a:spcAft>
                <a:tabLst>
                  <a:tab pos="230188" algn="l"/>
                </a:tabLst>
                <a:defRPr/>
              </a:pPr>
              <a:t>‹#›</a:t>
            </a:fld>
            <a:endParaRPr lang="en-US" sz="1000" dirty="0">
              <a:solidFill>
                <a:prstClr val="white">
                  <a:lumMod val="75000"/>
                </a:prst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hf hdr="0" ftr="0" dt="0"/>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usnrc-ramp.com/Radiological-Too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mailto:pimal@ornl.gov" TargetMode="External"/><Relationship Id="rId2" Type="http://schemas.openxmlformats.org/officeDocument/2006/relationships/hyperlink" Target="https://www.usnrc-ramp.com/" TargetMode="Externa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crpk.ornl.gov/"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jp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024" y="254996"/>
            <a:ext cx="4160172" cy="1505027"/>
          </a:xfrm>
        </p:spPr>
        <p:txBody>
          <a:bodyPr/>
          <a:lstStyle/>
          <a:p>
            <a:r>
              <a:rPr lang="en-US" sz="3600" dirty="0"/>
              <a:t>Radiological </a:t>
            </a:r>
            <a:r>
              <a:rPr lang="en-US" sz="3600"/>
              <a:t>Toolbox </a:t>
            </a:r>
            <a:r>
              <a:rPr lang="en-US" sz="3600" smtClean="0"/>
              <a:t>3.0.0</a:t>
            </a:r>
            <a:br>
              <a:rPr lang="en-US" sz="3600" smtClean="0"/>
            </a:br>
            <a:r>
              <a:rPr lang="en-US" sz="3600" smtClean="0"/>
              <a:t>Training</a:t>
            </a:r>
            <a:endParaRPr lang="en-US" sz="3600" dirty="0"/>
          </a:p>
        </p:txBody>
      </p:sp>
      <p:sp>
        <p:nvSpPr>
          <p:cNvPr id="3" name="Subtitle 2"/>
          <p:cNvSpPr>
            <a:spLocks noGrp="1"/>
          </p:cNvSpPr>
          <p:nvPr>
            <p:ph type="subTitle" idx="1"/>
          </p:nvPr>
        </p:nvSpPr>
        <p:spPr>
          <a:xfrm>
            <a:off x="193225" y="1603288"/>
            <a:ext cx="5290189" cy="2645851"/>
          </a:xfrm>
        </p:spPr>
        <p:txBody>
          <a:bodyPr/>
          <a:lstStyle/>
          <a:p>
            <a:pPr>
              <a:lnSpc>
                <a:spcPct val="100000"/>
              </a:lnSpc>
              <a:spcBef>
                <a:spcPts val="0"/>
              </a:spcBef>
            </a:pPr>
            <a:r>
              <a:rPr lang="en-US" sz="2700" b="1" dirty="0"/>
              <a:t>Health Physics Society</a:t>
            </a:r>
          </a:p>
          <a:p>
            <a:pPr>
              <a:lnSpc>
                <a:spcPct val="100000"/>
              </a:lnSpc>
              <a:spcBef>
                <a:spcPts val="0"/>
              </a:spcBef>
            </a:pPr>
            <a:r>
              <a:rPr lang="en-US" sz="2700" b="1" dirty="0"/>
              <a:t>50th Midyear Meeting</a:t>
            </a:r>
          </a:p>
          <a:p>
            <a:pPr>
              <a:lnSpc>
                <a:spcPct val="100000"/>
              </a:lnSpc>
              <a:spcBef>
                <a:spcPts val="0"/>
              </a:spcBef>
            </a:pPr>
            <a:endParaRPr lang="en-US" sz="1200" dirty="0"/>
          </a:p>
          <a:p>
            <a:pPr>
              <a:lnSpc>
                <a:spcPct val="100000"/>
              </a:lnSpc>
              <a:spcBef>
                <a:spcPts val="0"/>
              </a:spcBef>
            </a:pPr>
            <a:r>
              <a:rPr lang="en-US" sz="2800" b="1" dirty="0">
                <a:solidFill>
                  <a:schemeClr val="tx2"/>
                </a:solidFill>
              </a:rPr>
              <a:t>Shaheen Dewji, Ph.D.</a:t>
            </a:r>
            <a:endParaRPr lang="en-US" sz="1200" b="1" dirty="0"/>
          </a:p>
          <a:p>
            <a:pPr>
              <a:lnSpc>
                <a:spcPct val="100000"/>
              </a:lnSpc>
              <a:spcBef>
                <a:spcPts val="0"/>
              </a:spcBef>
            </a:pPr>
            <a:r>
              <a:rPr lang="en-US" sz="2800" b="1" i="1" dirty="0"/>
              <a:t>Center for Radiation Protection Knowledge</a:t>
            </a:r>
          </a:p>
          <a:p>
            <a:pPr>
              <a:lnSpc>
                <a:spcPct val="100000"/>
              </a:lnSpc>
              <a:spcBef>
                <a:spcPts val="0"/>
              </a:spcBef>
            </a:pPr>
            <a:endParaRPr lang="en-US" sz="1200" b="1" dirty="0"/>
          </a:p>
          <a:p>
            <a:pPr>
              <a:lnSpc>
                <a:spcPct val="100000"/>
              </a:lnSpc>
              <a:spcBef>
                <a:spcPts val="0"/>
              </a:spcBef>
            </a:pPr>
            <a:r>
              <a:rPr lang="en-US" sz="2800" b="1" dirty="0"/>
              <a:t>Oak Ridge National Laboratory</a:t>
            </a:r>
          </a:p>
          <a:p>
            <a:pPr>
              <a:lnSpc>
                <a:spcPct val="100000"/>
              </a:lnSpc>
              <a:spcBef>
                <a:spcPts val="0"/>
              </a:spcBef>
            </a:pPr>
            <a:endParaRPr lang="en-US" sz="1200" b="1" dirty="0"/>
          </a:p>
          <a:p>
            <a:pPr>
              <a:lnSpc>
                <a:spcPct val="100000"/>
              </a:lnSpc>
              <a:spcBef>
                <a:spcPts val="0"/>
              </a:spcBef>
            </a:pPr>
            <a:r>
              <a:rPr lang="en-US" sz="2800" u="sng" dirty="0" err="1">
                <a:solidFill>
                  <a:srgbClr val="0432FF"/>
                </a:solidFill>
              </a:rPr>
              <a:t>crpk@ornl.gov</a:t>
            </a:r>
            <a:endParaRPr lang="en-US" sz="2800" u="sng" dirty="0">
              <a:solidFill>
                <a:srgbClr val="0432FF"/>
              </a:solidFill>
            </a:endParaRPr>
          </a:p>
          <a:p>
            <a:pPr>
              <a:lnSpc>
                <a:spcPct val="100000"/>
              </a:lnSpc>
              <a:spcBef>
                <a:spcPts val="0"/>
              </a:spcBef>
            </a:pPr>
            <a:endParaRPr lang="en-US" sz="1200" u="sng" dirty="0">
              <a:solidFill>
                <a:srgbClr val="0432FF"/>
              </a:solidFill>
            </a:endParaRPr>
          </a:p>
          <a:p>
            <a:pPr>
              <a:lnSpc>
                <a:spcPct val="100000"/>
              </a:lnSpc>
              <a:spcBef>
                <a:spcPts val="0"/>
              </a:spcBef>
            </a:pPr>
            <a:r>
              <a:rPr lang="en-US" sz="2800" dirty="0"/>
              <a:t>22-25 January, 2017</a:t>
            </a:r>
          </a:p>
          <a:p>
            <a:endParaRPr lang="en-US" sz="2800" dirty="0"/>
          </a:p>
          <a:p>
            <a:endParaRPr lang="en-US" sz="2800" b="1" dirty="0"/>
          </a:p>
          <a:p>
            <a:endParaRPr lang="en-US" sz="2800" b="1" dirty="0"/>
          </a:p>
        </p:txBody>
      </p:sp>
    </p:spTree>
    <p:extLst>
      <p:ext uri="{BB962C8B-B14F-4D97-AF65-F5344CB8AC3E}">
        <p14:creationId xmlns:p14="http://schemas.microsoft.com/office/powerpoint/2010/main" val="107858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2024" y="256032"/>
            <a:ext cx="8636290" cy="523220"/>
          </a:xfrm>
        </p:spPr>
        <p:txBody>
          <a:bodyPr/>
          <a:lstStyle/>
          <a:p>
            <a:r>
              <a:rPr lang="en-US" sz="3200" dirty="0"/>
              <a:t>Radiological Toolbox Software</a:t>
            </a:r>
          </a:p>
        </p:txBody>
      </p:sp>
      <p:sp>
        <p:nvSpPr>
          <p:cNvPr id="5" name="Content Placeholder 4"/>
          <p:cNvSpPr>
            <a:spLocks noGrp="1"/>
          </p:cNvSpPr>
          <p:nvPr>
            <p:ph idx="1"/>
          </p:nvPr>
        </p:nvSpPr>
        <p:spPr>
          <a:xfrm>
            <a:off x="304800" y="837462"/>
            <a:ext cx="8642640" cy="5297867"/>
          </a:xfrm>
        </p:spPr>
        <p:txBody>
          <a:bodyPr/>
          <a:lstStyle/>
          <a:p>
            <a:r>
              <a:rPr lang="en-US" dirty="0"/>
              <a:t>Developed for the </a:t>
            </a:r>
            <a:r>
              <a:rPr lang="en-US" dirty="0" smtClean="0"/>
              <a:t>NRC</a:t>
            </a:r>
          </a:p>
          <a:p>
            <a:r>
              <a:rPr lang="en-US" dirty="0" smtClean="0"/>
              <a:t>K.F. </a:t>
            </a:r>
            <a:r>
              <a:rPr lang="en-US" dirty="0" err="1" smtClean="0"/>
              <a:t>Eckerman</a:t>
            </a:r>
            <a:r>
              <a:rPr lang="en-US" dirty="0" smtClean="0"/>
              <a:t>, A.L. </a:t>
            </a:r>
            <a:r>
              <a:rPr lang="en-US" dirty="0" err="1" smtClean="0"/>
              <a:t>Sjoreen</a:t>
            </a:r>
            <a:r>
              <a:rPr lang="en-US" dirty="0" smtClean="0"/>
              <a:t>, “Radiological Toolbox User’s Guide”, ORNL/TM-2013/16, 2013</a:t>
            </a:r>
            <a:endParaRPr lang="en-US" dirty="0"/>
          </a:p>
          <a:p>
            <a:r>
              <a:rPr lang="en-US" dirty="0"/>
              <a:t>Provide electronic access to a vast and varied array of data for radiation protection and shielding</a:t>
            </a:r>
          </a:p>
          <a:p>
            <a:pPr lvl="1"/>
            <a:r>
              <a:rPr lang="en-US" sz="2800" dirty="0"/>
              <a:t>Physical, chemical, anatomical, physiological, and mathematical parameters that normally requires access to  multiple sources</a:t>
            </a:r>
          </a:p>
          <a:p>
            <a:r>
              <a:rPr lang="en-US" dirty="0"/>
              <a:t>Latest release/update is version 3.0.0</a:t>
            </a:r>
          </a:p>
          <a:p>
            <a:pPr lvl="1"/>
            <a:r>
              <a:rPr lang="en-US" sz="2800" dirty="0"/>
              <a:t>Available at </a:t>
            </a:r>
            <a:r>
              <a:rPr lang="en-US" sz="2800" dirty="0">
                <a:hlinkClick r:id="rId2"/>
              </a:rPr>
              <a:t>https://www.usnrc-ramp.com/Radiological-Tools</a:t>
            </a:r>
            <a:endParaRPr lang="en-US" sz="2800" dirty="0"/>
          </a:p>
        </p:txBody>
      </p:sp>
      <p:pic>
        <p:nvPicPr>
          <p:cNvPr id="6" name="Picture 5"/>
          <p:cNvPicPr>
            <a:picLocks noChangeAspect="1"/>
          </p:cNvPicPr>
          <p:nvPr/>
        </p:nvPicPr>
        <p:blipFill>
          <a:blip r:embed="rId3"/>
          <a:stretch>
            <a:fillRect/>
          </a:stretch>
        </p:blipFill>
        <p:spPr>
          <a:xfrm>
            <a:off x="7833852" y="256032"/>
            <a:ext cx="722038" cy="722038"/>
          </a:xfrm>
          <a:prstGeom prst="rect">
            <a:avLst/>
          </a:prstGeom>
        </p:spPr>
      </p:pic>
    </p:spTree>
    <p:extLst>
      <p:ext uri="{BB962C8B-B14F-4D97-AF65-F5344CB8AC3E}">
        <p14:creationId xmlns:p14="http://schemas.microsoft.com/office/powerpoint/2010/main" val="1985107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880369"/>
          </a:xfrm>
        </p:spPr>
        <p:txBody>
          <a:bodyPr/>
          <a:lstStyle/>
          <a:p>
            <a:r>
              <a:rPr lang="en-US" dirty="0"/>
              <a:t>Radiological Toolbox User's Guide (NUREG/CR-7166, ORNL/TM-2013/16)</a:t>
            </a:r>
          </a:p>
        </p:txBody>
      </p:sp>
      <p:sp>
        <p:nvSpPr>
          <p:cNvPr id="3" name="Content Placeholder 2"/>
          <p:cNvSpPr>
            <a:spLocks noGrp="1"/>
          </p:cNvSpPr>
          <p:nvPr>
            <p:ph idx="1"/>
          </p:nvPr>
        </p:nvSpPr>
        <p:spPr>
          <a:xfrm>
            <a:off x="192024" y="1161422"/>
            <a:ext cx="8642640" cy="4195415"/>
          </a:xfrm>
        </p:spPr>
        <p:txBody>
          <a:bodyPr/>
          <a:lstStyle/>
          <a:p>
            <a:r>
              <a:rPr lang="en-US" dirty="0"/>
              <a:t>Provides electronic access to the vast and varied data that underlies the field of radiation protection.</a:t>
            </a:r>
          </a:p>
          <a:p>
            <a:pPr lvl="1"/>
            <a:r>
              <a:rPr lang="en-US" dirty="0"/>
              <a:t>The initial motivation was to serve the needs of the health physicist away from his office, e.g., NRC inspectors </a:t>
            </a:r>
          </a:p>
          <a:p>
            <a:pPr lvl="1"/>
            <a:r>
              <a:rPr lang="en-US" dirty="0"/>
              <a:t>Earlier releases were widely used and accepted around the world by not only practicing health physicists but also those within educational programs</a:t>
            </a:r>
          </a:p>
          <a:p>
            <a:r>
              <a:rPr lang="en-US" dirty="0"/>
              <a:t>Version 3.0.0</a:t>
            </a:r>
          </a:p>
          <a:p>
            <a:pPr lvl="1"/>
            <a:r>
              <a:rPr lang="en-US" dirty="0"/>
              <a:t>Updated to run on Windows 7 and 8 and on 32- and 64-bit machines</a:t>
            </a:r>
          </a:p>
          <a:p>
            <a:pPr lvl="1"/>
            <a:r>
              <a:rPr lang="en-US" dirty="0"/>
              <a:t>Nuclear decay data updated and now includes thermal neutron capture cross sections and cancer risk coefficients </a:t>
            </a:r>
          </a:p>
        </p:txBody>
      </p:sp>
      <p:pic>
        <p:nvPicPr>
          <p:cNvPr id="4" name="Picture 3"/>
          <p:cNvPicPr>
            <a:picLocks noChangeAspect="1"/>
          </p:cNvPicPr>
          <p:nvPr/>
        </p:nvPicPr>
        <p:blipFill>
          <a:blip r:embed="rId2"/>
          <a:stretch>
            <a:fillRect/>
          </a:stretch>
        </p:blipFill>
        <p:spPr>
          <a:xfrm>
            <a:off x="8001000" y="116162"/>
            <a:ext cx="722038" cy="722038"/>
          </a:xfrm>
          <a:prstGeom prst="rect">
            <a:avLst/>
          </a:prstGeom>
        </p:spPr>
      </p:pic>
    </p:spTree>
    <p:extLst>
      <p:ext uri="{BB962C8B-B14F-4D97-AF65-F5344CB8AC3E}">
        <p14:creationId xmlns:p14="http://schemas.microsoft.com/office/powerpoint/2010/main" val="20061874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153839"/>
            <a:ext cx="8636290" cy="484748"/>
          </a:xfrm>
        </p:spPr>
        <p:txBody>
          <a:bodyPr/>
          <a:lstStyle/>
          <a:p>
            <a:r>
              <a:rPr lang="en-US" dirty="0"/>
              <a:t>RadToolbox</a:t>
            </a:r>
          </a:p>
        </p:txBody>
      </p:sp>
      <p:sp>
        <p:nvSpPr>
          <p:cNvPr id="3" name="Subtitle 2"/>
          <p:cNvSpPr>
            <a:spLocks noGrp="1"/>
          </p:cNvSpPr>
          <p:nvPr>
            <p:ph idx="1"/>
          </p:nvPr>
        </p:nvSpPr>
        <p:spPr>
          <a:xfrm>
            <a:off x="76200" y="757585"/>
            <a:ext cx="8915400" cy="4195415"/>
          </a:xfrm>
        </p:spPr>
        <p:txBody>
          <a:bodyPr/>
          <a:lstStyle/>
          <a:p>
            <a:pPr marL="342900" indent="-342900">
              <a:buFont typeface="Arial" panose="020B0604020202020204" pitchFamily="34" charset="0"/>
              <a:buChar char="−"/>
            </a:pPr>
            <a:r>
              <a:rPr lang="en-US" sz="2400" b="1" dirty="0">
                <a:solidFill>
                  <a:prstClr val="black"/>
                </a:solidFill>
              </a:rPr>
              <a:t>Available </a:t>
            </a:r>
            <a:r>
              <a:rPr lang="en-US" sz="2400" dirty="0">
                <a:solidFill>
                  <a:prstClr val="black"/>
                </a:solidFill>
              </a:rPr>
              <a:t>(registration required) on </a:t>
            </a:r>
            <a:r>
              <a:rPr lang="en-US" sz="2400" b="1" dirty="0">
                <a:solidFill>
                  <a:schemeClr val="tx2"/>
                </a:solidFill>
              </a:rPr>
              <a:t>U.S. Nuclear Regulatory Commission Radiation Protection and Computer Code Maintenance Program (RAMP)</a:t>
            </a:r>
          </a:p>
          <a:p>
            <a:pPr marL="395287" lvl="1" indent="0">
              <a:buNone/>
            </a:pPr>
            <a:r>
              <a:rPr lang="en-US" sz="2800" dirty="0">
                <a:solidFill>
                  <a:prstClr val="black"/>
                </a:solidFill>
              </a:rPr>
              <a:t>NRC RAMP Website | RAMP Website</a:t>
            </a:r>
          </a:p>
          <a:p>
            <a:pPr marL="852487" lvl="1" indent="-457200"/>
            <a:r>
              <a:rPr lang="en-US" sz="2800" dirty="0">
                <a:solidFill>
                  <a:prstClr val="black"/>
                </a:solidFill>
              </a:rPr>
              <a:t>	</a:t>
            </a:r>
            <a:r>
              <a:rPr lang="en-US" sz="2800" dirty="0">
                <a:solidFill>
                  <a:prstClr val="black"/>
                </a:solidFill>
                <a:hlinkClick r:id="rId2"/>
              </a:rPr>
              <a:t>https://www.usnrc-ramp.com</a:t>
            </a:r>
            <a:endParaRPr lang="en-US" sz="2800" dirty="0">
              <a:solidFill>
                <a:prstClr val="black"/>
              </a:solidFill>
            </a:endParaRPr>
          </a:p>
          <a:p>
            <a:pPr marL="395287" lvl="1" indent="0">
              <a:buNone/>
            </a:pPr>
            <a:endParaRPr lang="en-US" sz="2800" dirty="0">
              <a:solidFill>
                <a:prstClr val="black"/>
              </a:solidFill>
            </a:endParaRPr>
          </a:p>
          <a:p>
            <a:pPr marL="738187" lvl="1" indent="-342900">
              <a:buFont typeface="Arial" panose="020B0604020202020204" pitchFamily="34" charset="0"/>
              <a:buChar char="−"/>
            </a:pPr>
            <a:r>
              <a:rPr lang="en-US" sz="2800" dirty="0">
                <a:solidFill>
                  <a:prstClr val="black"/>
                </a:solidFill>
              </a:rPr>
              <a:t>ORNL inquiry:</a:t>
            </a:r>
          </a:p>
          <a:p>
            <a:pPr marL="393700" lvl="1" indent="350838">
              <a:spcBef>
                <a:spcPts val="0"/>
              </a:spcBef>
              <a:buNone/>
            </a:pPr>
            <a:r>
              <a:rPr lang="en-US" sz="2800" dirty="0">
                <a:solidFill>
                  <a:prstClr val="black"/>
                </a:solidFill>
                <a:hlinkClick r:id="rId3"/>
              </a:rPr>
              <a:t>crpk@ornl.gov</a:t>
            </a:r>
            <a:endParaRPr lang="en-US" sz="2800">
              <a:solidFill>
                <a:prstClr val="black"/>
              </a:solidFill>
            </a:endParaRPr>
          </a:p>
          <a:p>
            <a:pPr marL="393700" lvl="1" indent="350838">
              <a:spcBef>
                <a:spcPts val="0"/>
              </a:spcBef>
              <a:buNone/>
            </a:pPr>
            <a:endParaRPr lang="en-US" sz="2800" dirty="0">
              <a:solidFill>
                <a:prstClr val="black"/>
              </a:solidFill>
            </a:endParaRP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4038600" y="3429000"/>
            <a:ext cx="3908293" cy="2587779"/>
          </a:xfrm>
          <a:prstGeom prst="rect">
            <a:avLst/>
          </a:prstGeom>
          <a:ln>
            <a:solidFill>
              <a:schemeClr val="tx1"/>
            </a:solidFill>
          </a:ln>
        </p:spPr>
      </p:pic>
    </p:spTree>
    <p:extLst>
      <p:ext uri="{BB962C8B-B14F-4D97-AF65-F5344CB8AC3E}">
        <p14:creationId xmlns:p14="http://schemas.microsoft.com/office/powerpoint/2010/main" val="1693720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752600"/>
            <a:ext cx="4800600" cy="827919"/>
          </a:xfrm>
        </p:spPr>
        <p:txBody>
          <a:bodyPr/>
          <a:lstStyle/>
          <a:p>
            <a:r>
              <a:rPr lang="en-US" sz="2800" b="1" dirty="0"/>
              <a:t>Radiological Toolbox Functionality</a:t>
            </a:r>
          </a:p>
        </p:txBody>
      </p:sp>
    </p:spTree>
    <p:extLst>
      <p:ext uri="{BB962C8B-B14F-4D97-AF65-F5344CB8AC3E}">
        <p14:creationId xmlns:p14="http://schemas.microsoft.com/office/powerpoint/2010/main" val="14144868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RadToolbox Interface</a:t>
            </a:r>
          </a:p>
        </p:txBody>
      </p:sp>
      <p:pic>
        <p:nvPicPr>
          <p:cNvPr id="4" name="Picture 3"/>
          <p:cNvPicPr>
            <a:picLocks noChangeAspect="1"/>
          </p:cNvPicPr>
          <p:nvPr/>
        </p:nvPicPr>
        <p:blipFill>
          <a:blip r:embed="rId2"/>
          <a:stretch>
            <a:fillRect/>
          </a:stretch>
        </p:blipFill>
        <p:spPr>
          <a:xfrm>
            <a:off x="1570706" y="1305493"/>
            <a:ext cx="5627485" cy="4574388"/>
          </a:xfrm>
          <a:prstGeom prst="rect">
            <a:avLst/>
          </a:prstGeom>
        </p:spPr>
      </p:pic>
    </p:spTree>
    <p:extLst>
      <p:ext uri="{BB962C8B-B14F-4D97-AF65-F5344CB8AC3E}">
        <p14:creationId xmlns:p14="http://schemas.microsoft.com/office/powerpoint/2010/main" val="1619179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906530"/>
          </a:xfrm>
        </p:spPr>
        <p:txBody>
          <a:bodyPr/>
          <a:lstStyle/>
          <a:p>
            <a:r>
              <a:rPr lang="en-US" sz="3200" b="1" dirty="0"/>
              <a:t>Biological Dat</a:t>
            </a:r>
            <a:r>
              <a:rPr lang="en-US" b="1" dirty="0"/>
              <a:t>a</a:t>
            </a:r>
            <a:r>
              <a:rPr lang="en-US" dirty="0"/>
              <a:t/>
            </a:r>
            <a:br>
              <a:rPr lang="en-US" dirty="0"/>
            </a:br>
            <a:endParaRPr lang="en-US" dirty="0"/>
          </a:p>
        </p:txBody>
      </p:sp>
      <p:sp>
        <p:nvSpPr>
          <p:cNvPr id="3" name="Content Placeholder 2"/>
          <p:cNvSpPr>
            <a:spLocks noGrp="1"/>
          </p:cNvSpPr>
          <p:nvPr>
            <p:ph idx="1"/>
          </p:nvPr>
        </p:nvSpPr>
        <p:spPr>
          <a:xfrm>
            <a:off x="501360" y="990600"/>
            <a:ext cx="8642640" cy="5400368"/>
          </a:xfrm>
        </p:spPr>
        <p:txBody>
          <a:bodyPr/>
          <a:lstStyle/>
          <a:p>
            <a:pPr lvl="0"/>
            <a:r>
              <a:rPr lang="en-US" dirty="0"/>
              <a:t>Biokinetic Models from ICRP 68 and 72</a:t>
            </a:r>
          </a:p>
          <a:p>
            <a:pPr lvl="0"/>
            <a:r>
              <a:rPr lang="en-US" dirty="0"/>
              <a:t>Bioassay Data - urinary and fecal excretion data and retention data</a:t>
            </a:r>
          </a:p>
          <a:p>
            <a:pPr lvl="0"/>
            <a:r>
              <a:rPr lang="en-US" dirty="0"/>
              <a:t>Composition of Tissues from </a:t>
            </a:r>
            <a:r>
              <a:rPr lang="en-US" dirty="0" err="1"/>
              <a:t>Coursey</a:t>
            </a:r>
            <a:r>
              <a:rPr lang="en-US" dirty="0"/>
              <a:t> </a:t>
            </a:r>
          </a:p>
          <a:p>
            <a:pPr lvl="0"/>
            <a:r>
              <a:rPr lang="en-US" dirty="0"/>
              <a:t>Organ Masses from ICRP Publications 23, 72, and 89 </a:t>
            </a:r>
          </a:p>
          <a:p>
            <a:pPr lvl="0"/>
            <a:r>
              <a:rPr lang="en-US" dirty="0"/>
              <a:t>ICRP 89 - extensive set of anatomical and physiological reference values</a:t>
            </a:r>
          </a:p>
          <a:p>
            <a:pPr lvl="0"/>
            <a:r>
              <a:rPr lang="en-US" dirty="0"/>
              <a:t>Radiation Health Effects</a:t>
            </a:r>
          </a:p>
          <a:p>
            <a:pPr lvl="1"/>
            <a:r>
              <a:rPr lang="en-US" dirty="0"/>
              <a:t>deterministic and stochastic</a:t>
            </a:r>
          </a:p>
          <a:p>
            <a:pPr lvl="1"/>
            <a:r>
              <a:rPr lang="en-US" dirty="0"/>
              <a:t>summarized from various source</a:t>
            </a:r>
          </a:p>
          <a:p>
            <a:endParaRPr lang="en-US" dirty="0"/>
          </a:p>
        </p:txBody>
      </p:sp>
    </p:spTree>
    <p:extLst>
      <p:ext uri="{BB962C8B-B14F-4D97-AF65-F5344CB8AC3E}">
        <p14:creationId xmlns:p14="http://schemas.microsoft.com/office/powerpoint/2010/main" val="397476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23220"/>
          </a:xfrm>
        </p:spPr>
        <p:txBody>
          <a:bodyPr/>
          <a:lstStyle/>
          <a:p>
            <a:r>
              <a:rPr lang="en-US" sz="3200" b="1" dirty="0"/>
              <a:t>Decay Data</a:t>
            </a:r>
            <a:endParaRPr lang="en-US" sz="3200" dirty="0"/>
          </a:p>
        </p:txBody>
      </p:sp>
      <p:sp>
        <p:nvSpPr>
          <p:cNvPr id="3" name="Content Placeholder 2"/>
          <p:cNvSpPr>
            <a:spLocks noGrp="1"/>
          </p:cNvSpPr>
          <p:nvPr>
            <p:ph idx="1"/>
          </p:nvPr>
        </p:nvSpPr>
        <p:spPr>
          <a:xfrm>
            <a:off x="228600" y="838200"/>
            <a:ext cx="8642640" cy="4195415"/>
          </a:xfrm>
        </p:spPr>
        <p:txBody>
          <a:bodyPr/>
          <a:lstStyle/>
          <a:p>
            <a:r>
              <a:rPr lang="en-US" sz="2400" dirty="0"/>
              <a:t>Detailed radionuclide energy-intensity emission data</a:t>
            </a:r>
          </a:p>
          <a:p>
            <a:r>
              <a:rPr lang="en-US" sz="2400" dirty="0"/>
              <a:t>ICRP Publication 107 data</a:t>
            </a:r>
          </a:p>
          <a:p>
            <a:pPr lvl="1"/>
            <a:r>
              <a:rPr lang="en-US" sz="2000" dirty="0"/>
              <a:t>NNDC ENSDF - input data into the analysis </a:t>
            </a:r>
          </a:p>
          <a:p>
            <a:pPr lvl="1"/>
            <a:r>
              <a:rPr lang="en-US" sz="2000" dirty="0"/>
              <a:t>Updated if necessary to those of NUBAS2003 and AME2003 </a:t>
            </a:r>
          </a:p>
          <a:p>
            <a:r>
              <a:rPr lang="en-US" sz="2400" dirty="0"/>
              <a:t>Radionuclide activity including the building of radioactive progeny can be calculated</a:t>
            </a:r>
          </a:p>
          <a:p>
            <a:r>
              <a:rPr lang="en-US" sz="2400" dirty="0"/>
              <a:t>Option to export Tables of energy-intensity data to EXCEL </a:t>
            </a:r>
          </a:p>
          <a:p>
            <a:r>
              <a:rPr lang="en-US" sz="2400" dirty="0"/>
              <a:t>ICRU-defined air kerma-rate constant air-kerma coefficient for the radionuclides</a:t>
            </a:r>
          </a:p>
          <a:p>
            <a:r>
              <a:rPr lang="en-US" sz="2400" dirty="0"/>
              <a:t>The decay chain table includes the specific activity, half-life, decay mode, and identification of radioactive progeny with their branching fractions</a:t>
            </a:r>
          </a:p>
          <a:p>
            <a:endParaRPr lang="en-US" sz="2400" dirty="0"/>
          </a:p>
        </p:txBody>
      </p:sp>
    </p:spTree>
    <p:extLst>
      <p:ext uri="{BB962C8B-B14F-4D97-AF65-F5344CB8AC3E}">
        <p14:creationId xmlns:p14="http://schemas.microsoft.com/office/powerpoint/2010/main" val="17150908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23220"/>
          </a:xfrm>
        </p:spPr>
        <p:txBody>
          <a:bodyPr/>
          <a:lstStyle/>
          <a:p>
            <a:r>
              <a:rPr lang="en-US" sz="3200" b="1" dirty="0"/>
              <a:t>Dose Coefficients</a:t>
            </a:r>
            <a:endParaRPr lang="en-US" sz="3200" dirty="0"/>
          </a:p>
        </p:txBody>
      </p:sp>
      <p:sp>
        <p:nvSpPr>
          <p:cNvPr id="3" name="Content Placeholder 2"/>
          <p:cNvSpPr>
            <a:spLocks noGrp="1"/>
          </p:cNvSpPr>
          <p:nvPr>
            <p:ph idx="1"/>
          </p:nvPr>
        </p:nvSpPr>
        <p:spPr>
          <a:xfrm>
            <a:off x="196786" y="914400"/>
            <a:ext cx="8642640" cy="5220929"/>
          </a:xfrm>
        </p:spPr>
        <p:txBody>
          <a:bodyPr/>
          <a:lstStyle/>
          <a:p>
            <a:r>
              <a:rPr lang="en-US" dirty="0" smtClean="0"/>
              <a:t>External Environmental </a:t>
            </a:r>
            <a:r>
              <a:rPr lang="en-US" dirty="0"/>
              <a:t>Dose Coefficients - 826 radionuclides from FGR12</a:t>
            </a:r>
          </a:p>
          <a:p>
            <a:r>
              <a:rPr lang="en-US" dirty="0"/>
              <a:t>Committed Dose Coefficients for inhalation and ingestion – 738 radionuclides</a:t>
            </a:r>
          </a:p>
          <a:p>
            <a:pPr lvl="1"/>
            <a:r>
              <a:rPr lang="en-US" dirty="0"/>
              <a:t>Workers from ICRP 30 and 68</a:t>
            </a:r>
          </a:p>
          <a:p>
            <a:pPr lvl="1"/>
            <a:r>
              <a:rPr lang="en-US" dirty="0"/>
              <a:t>Age-dependent members of the public (six ages at intake) </a:t>
            </a:r>
            <a:r>
              <a:rPr lang="en-US" dirty="0" smtClean="0"/>
              <a:t>from </a:t>
            </a:r>
            <a:r>
              <a:rPr lang="en-US" dirty="0"/>
              <a:t>ICRP 72.</a:t>
            </a:r>
          </a:p>
          <a:p>
            <a:r>
              <a:rPr lang="en-US" dirty="0"/>
              <a:t>Display up to 20 nuclides at a time for a chosen route of exposure or intake. </a:t>
            </a:r>
          </a:p>
          <a:p>
            <a:pPr lvl="1"/>
            <a:r>
              <a:rPr lang="en-US" dirty="0"/>
              <a:t>Exportable to EXCEL</a:t>
            </a:r>
            <a:r>
              <a:rPr lang="en-US" dirty="0">
                <a:solidFill>
                  <a:schemeClr val="tx2"/>
                </a:solidFill>
              </a:rPr>
              <a:t> </a:t>
            </a:r>
            <a:r>
              <a:rPr lang="en-US" dirty="0"/>
              <a:t>spreadsheet </a:t>
            </a:r>
          </a:p>
          <a:p>
            <a:pPr lvl="1"/>
            <a:r>
              <a:rPr lang="en-US" dirty="0"/>
              <a:t>Organ equivalent dose and the effective dose for the selected radionuclide</a:t>
            </a:r>
          </a:p>
        </p:txBody>
      </p:sp>
    </p:spTree>
    <p:extLst>
      <p:ext uri="{BB962C8B-B14F-4D97-AF65-F5344CB8AC3E}">
        <p14:creationId xmlns:p14="http://schemas.microsoft.com/office/powerpoint/2010/main" val="351310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23220"/>
          </a:xfrm>
        </p:spPr>
        <p:txBody>
          <a:bodyPr/>
          <a:lstStyle/>
          <a:p>
            <a:r>
              <a:rPr lang="en-US" sz="3200" b="1" dirty="0"/>
              <a:t>Dose Calculations</a:t>
            </a:r>
            <a:endParaRPr lang="en-US" sz="3200" dirty="0"/>
          </a:p>
        </p:txBody>
      </p:sp>
      <p:sp>
        <p:nvSpPr>
          <p:cNvPr id="3" name="Content Placeholder 2"/>
          <p:cNvSpPr>
            <a:spLocks noGrp="1"/>
          </p:cNvSpPr>
          <p:nvPr>
            <p:ph idx="1"/>
          </p:nvPr>
        </p:nvSpPr>
        <p:spPr>
          <a:xfrm>
            <a:off x="185674" y="914400"/>
            <a:ext cx="8642640" cy="4195415"/>
          </a:xfrm>
        </p:spPr>
        <p:txBody>
          <a:bodyPr/>
          <a:lstStyle/>
          <a:p>
            <a:r>
              <a:rPr lang="en-US" sz="3200" dirty="0"/>
              <a:t>Simple numerical calculations of dose for a mixture of radionuclides</a:t>
            </a:r>
          </a:p>
          <a:p>
            <a:pPr lvl="1"/>
            <a:r>
              <a:rPr lang="en-US" sz="2800" dirty="0"/>
              <a:t> Select appropriate dose coefficients, nuclides  and activities</a:t>
            </a:r>
          </a:p>
          <a:p>
            <a:pPr lvl="2"/>
            <a:r>
              <a:rPr lang="en-US" sz="2400" dirty="0"/>
              <a:t>≤ 20 radionuclides</a:t>
            </a:r>
          </a:p>
          <a:p>
            <a:pPr lvl="1"/>
            <a:r>
              <a:rPr lang="en-US" sz="2800" dirty="0"/>
              <a:t>External exposure, total dose for the mixture</a:t>
            </a:r>
          </a:p>
          <a:p>
            <a:pPr lvl="1"/>
            <a:r>
              <a:rPr lang="en-US" sz="2800" dirty="0"/>
              <a:t>Intake of radionuclides</a:t>
            </a:r>
          </a:p>
          <a:p>
            <a:pPr lvl="2"/>
            <a:r>
              <a:rPr lang="en-US" sz="2400" dirty="0"/>
              <a:t>Dose for intake of each chemical form is reported and not the total.</a:t>
            </a:r>
          </a:p>
          <a:p>
            <a:pPr lvl="2"/>
            <a:r>
              <a:rPr lang="en-US" sz="2400" dirty="0"/>
              <a:t>User can export the table to EXCEL, delete columns of irrelevant chemical forms, and derive the total dose</a:t>
            </a:r>
            <a:endParaRPr lang="en-US" dirty="0"/>
          </a:p>
        </p:txBody>
      </p:sp>
    </p:spTree>
    <p:extLst>
      <p:ext uri="{BB962C8B-B14F-4D97-AF65-F5344CB8AC3E}">
        <p14:creationId xmlns:p14="http://schemas.microsoft.com/office/powerpoint/2010/main" val="1041817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23220"/>
          </a:xfrm>
        </p:spPr>
        <p:txBody>
          <a:bodyPr/>
          <a:lstStyle/>
          <a:p>
            <a:r>
              <a:rPr lang="en-US" sz="3200" b="1" dirty="0"/>
              <a:t>Early Inhalation</a:t>
            </a:r>
            <a:endParaRPr lang="en-US" sz="3200" dirty="0"/>
          </a:p>
        </p:txBody>
      </p:sp>
      <p:sp>
        <p:nvSpPr>
          <p:cNvPr id="3" name="Content Placeholder 2"/>
          <p:cNvSpPr>
            <a:spLocks noGrp="1"/>
          </p:cNvSpPr>
          <p:nvPr>
            <p:ph idx="1"/>
          </p:nvPr>
        </p:nvSpPr>
        <p:spPr>
          <a:xfrm>
            <a:off x="192024" y="990600"/>
            <a:ext cx="8642640" cy="4195415"/>
          </a:xfrm>
        </p:spPr>
        <p:txBody>
          <a:bodyPr/>
          <a:lstStyle/>
          <a:p>
            <a:r>
              <a:rPr lang="en-US" sz="3200" dirty="0"/>
              <a:t>Inhalation dose coefficients for deterministic health effects</a:t>
            </a:r>
          </a:p>
          <a:p>
            <a:r>
              <a:rPr lang="en-US" sz="3200" dirty="0"/>
              <a:t>Separate low- and high-LET values of absorbed dose are provided and the RBE can then be applied to the absorbed dose components</a:t>
            </a:r>
          </a:p>
          <a:p>
            <a:r>
              <a:rPr lang="en-US" sz="3200" dirty="0"/>
              <a:t>These absorbed dose coefficients may be exported to EXCEL </a:t>
            </a:r>
          </a:p>
          <a:p>
            <a:endParaRPr lang="en-US" sz="2400" dirty="0"/>
          </a:p>
        </p:txBody>
      </p:sp>
    </p:spTree>
    <p:extLst>
      <p:ext uri="{BB962C8B-B14F-4D97-AF65-F5344CB8AC3E}">
        <p14:creationId xmlns:p14="http://schemas.microsoft.com/office/powerpoint/2010/main" val="1397472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Radiological Toolbox	3.0.0 - Outline	</a:t>
            </a:r>
          </a:p>
        </p:txBody>
      </p:sp>
      <p:sp>
        <p:nvSpPr>
          <p:cNvPr id="3" name="Content Placeholder 2"/>
          <p:cNvSpPr>
            <a:spLocks noGrp="1"/>
          </p:cNvSpPr>
          <p:nvPr>
            <p:ph idx="1"/>
          </p:nvPr>
        </p:nvSpPr>
        <p:spPr>
          <a:xfrm>
            <a:off x="201168" y="1007449"/>
            <a:ext cx="8642640" cy="4195415"/>
          </a:xfrm>
        </p:spPr>
        <p:txBody>
          <a:bodyPr/>
          <a:lstStyle/>
          <a:p>
            <a:pPr marL="514350" indent="-514350">
              <a:buFont typeface="+mj-lt"/>
              <a:buAutoNum type="arabicPeriod"/>
            </a:pPr>
            <a:r>
              <a:rPr lang="en-US" dirty="0"/>
              <a:t>Meet the Developers</a:t>
            </a:r>
          </a:p>
          <a:p>
            <a:pPr marL="514350" indent="-514350">
              <a:buFont typeface="+mj-lt"/>
              <a:buAutoNum type="arabicPeriod"/>
            </a:pPr>
            <a:r>
              <a:rPr lang="en-US" dirty="0"/>
              <a:t>Introduction to Radiological Toolbox 3.0.0</a:t>
            </a:r>
          </a:p>
          <a:p>
            <a:pPr marL="514350" indent="-514350">
              <a:buFont typeface="+mj-lt"/>
              <a:buAutoNum type="arabicPeriod"/>
            </a:pPr>
            <a:r>
              <a:rPr lang="en-US" dirty="0"/>
              <a:t>Radiological Toolbox Functionality</a:t>
            </a:r>
          </a:p>
          <a:p>
            <a:pPr marL="514350" indent="-514350">
              <a:buFont typeface="+mj-lt"/>
              <a:buAutoNum type="arabicPeriod"/>
            </a:pPr>
            <a:r>
              <a:rPr lang="en-US" dirty="0"/>
              <a:t>Demo (7)</a:t>
            </a:r>
          </a:p>
          <a:p>
            <a:pPr marL="514350" indent="-514350">
              <a:buFont typeface="+mj-lt"/>
              <a:buAutoNum type="arabicPeriod"/>
            </a:pPr>
            <a:endParaRPr lang="en-US" dirty="0"/>
          </a:p>
          <a:p>
            <a:pPr marL="514350" indent="-514350">
              <a:buFont typeface="+mj-lt"/>
              <a:buAutoNum type="arabicPeriod"/>
            </a:pPr>
            <a:endParaRPr lang="en-US" dirty="0"/>
          </a:p>
          <a:p>
            <a:pPr marL="0" indent="0">
              <a:buNone/>
            </a:pPr>
            <a:endParaRPr lang="en-US" dirty="0"/>
          </a:p>
          <a:p>
            <a:pPr marL="0" indent="0">
              <a:buNone/>
            </a:pPr>
            <a:endParaRPr lang="en-US" dirty="0"/>
          </a:p>
          <a:p>
            <a:pPr marL="0" indent="0">
              <a:lnSpc>
                <a:spcPct val="100000"/>
              </a:lnSpc>
              <a:spcBef>
                <a:spcPts val="0"/>
              </a:spcBef>
              <a:buNone/>
            </a:pPr>
            <a:r>
              <a:rPr lang="en-US" sz="1600" i="1" dirty="0"/>
              <a:t>Slide Acknowledgements: </a:t>
            </a:r>
          </a:p>
          <a:p>
            <a:pPr marL="0" indent="0">
              <a:lnSpc>
                <a:spcPct val="100000"/>
              </a:lnSpc>
              <a:spcBef>
                <a:spcPts val="0"/>
              </a:spcBef>
              <a:buNone/>
            </a:pPr>
            <a:r>
              <a:rPr lang="en-US" sz="1600" i="1" dirty="0"/>
              <a:t>Casper Sun (NRC)</a:t>
            </a:r>
          </a:p>
          <a:p>
            <a:pPr marL="0" indent="0">
              <a:lnSpc>
                <a:spcPct val="100000"/>
              </a:lnSpc>
              <a:spcBef>
                <a:spcPts val="0"/>
              </a:spcBef>
              <a:buNone/>
            </a:pPr>
            <a:r>
              <a:rPr lang="en-US" sz="1600" i="1" dirty="0"/>
              <a:t>Sami Sherbini (NRC)</a:t>
            </a:r>
          </a:p>
          <a:p>
            <a:pPr marL="0" indent="0">
              <a:lnSpc>
                <a:spcPct val="100000"/>
              </a:lnSpc>
              <a:spcBef>
                <a:spcPts val="0"/>
              </a:spcBef>
              <a:buNone/>
            </a:pPr>
            <a:r>
              <a:rPr lang="en-US" sz="1600" i="1" dirty="0"/>
              <a:t>Nolan Hertel (Georgia Tech/ORNL-CRPK)</a:t>
            </a:r>
          </a:p>
        </p:txBody>
      </p:sp>
    </p:spTree>
    <p:extLst>
      <p:ext uri="{BB962C8B-B14F-4D97-AF65-F5344CB8AC3E}">
        <p14:creationId xmlns:p14="http://schemas.microsoft.com/office/powerpoint/2010/main" val="849930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23220"/>
          </a:xfrm>
        </p:spPr>
        <p:txBody>
          <a:bodyPr/>
          <a:lstStyle/>
          <a:p>
            <a:r>
              <a:rPr lang="en-US" sz="3200" b="1" dirty="0"/>
              <a:t>Risk Coefficients</a:t>
            </a:r>
            <a:endParaRPr lang="en-US" sz="3200" dirty="0"/>
          </a:p>
        </p:txBody>
      </p:sp>
      <p:sp>
        <p:nvSpPr>
          <p:cNvPr id="3" name="Content Placeholder 2"/>
          <p:cNvSpPr>
            <a:spLocks noGrp="1"/>
          </p:cNvSpPr>
          <p:nvPr>
            <p:ph idx="1"/>
          </p:nvPr>
        </p:nvSpPr>
        <p:spPr>
          <a:xfrm>
            <a:off x="207454" y="1066800"/>
            <a:ext cx="8642640" cy="4195415"/>
          </a:xfrm>
        </p:spPr>
        <p:txBody>
          <a:bodyPr/>
          <a:lstStyle/>
          <a:p>
            <a:r>
              <a:rPr lang="en-US" sz="3200" dirty="0"/>
              <a:t>Federal Guidance Report 13</a:t>
            </a:r>
          </a:p>
          <a:p>
            <a:r>
              <a:rPr lang="en-US" sz="3200" dirty="0"/>
              <a:t>Average member of the US public </a:t>
            </a:r>
          </a:p>
          <a:p>
            <a:pPr lvl="1"/>
            <a:r>
              <a:rPr lang="en-US" sz="2800" dirty="0"/>
              <a:t>Mortality risk coefficient per unit activity inhaled or ingested for internal exposures or per unit time-integrated activity concentration in air or soil for external exposure</a:t>
            </a:r>
          </a:p>
          <a:p>
            <a:pPr lvl="1"/>
            <a:r>
              <a:rPr lang="en-US" sz="2800" dirty="0"/>
              <a:t>Morbidity risk coefficient is a comparable estimate of the average total risk of experiencing a radiogenic cancer, whether or not the cancer is fatal</a:t>
            </a:r>
          </a:p>
          <a:p>
            <a:pPr lvl="1"/>
            <a:r>
              <a:rPr lang="en-US" sz="2800" dirty="0"/>
              <a:t>Data presented for 14 cancer sites</a:t>
            </a:r>
          </a:p>
          <a:p>
            <a:endParaRPr lang="en-US" dirty="0"/>
          </a:p>
        </p:txBody>
      </p:sp>
    </p:spTree>
    <p:extLst>
      <p:ext uri="{BB962C8B-B14F-4D97-AF65-F5344CB8AC3E}">
        <p14:creationId xmlns:p14="http://schemas.microsoft.com/office/powerpoint/2010/main" val="2993914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76200"/>
            <a:ext cx="8636290" cy="630942"/>
          </a:xfrm>
        </p:spPr>
        <p:txBody>
          <a:bodyPr/>
          <a:lstStyle/>
          <a:p>
            <a:r>
              <a:rPr lang="en-US" sz="3200" b="1" dirty="0"/>
              <a:t>Element</a:t>
            </a:r>
            <a:r>
              <a:rPr lang="en-US" sz="4000" b="1" dirty="0"/>
              <a:t> </a:t>
            </a:r>
            <a:r>
              <a:rPr lang="en-US" sz="3200" b="1" dirty="0"/>
              <a:t>Data</a:t>
            </a:r>
            <a:endParaRPr lang="en-US" sz="4000" dirty="0"/>
          </a:p>
        </p:txBody>
      </p:sp>
      <p:sp>
        <p:nvSpPr>
          <p:cNvPr id="3" name="Content Placeholder 2"/>
          <p:cNvSpPr>
            <a:spLocks noGrp="1"/>
          </p:cNvSpPr>
          <p:nvPr>
            <p:ph idx="1"/>
          </p:nvPr>
        </p:nvSpPr>
        <p:spPr>
          <a:xfrm>
            <a:off x="185674" y="762000"/>
            <a:ext cx="8642640" cy="4195415"/>
          </a:xfrm>
        </p:spPr>
        <p:txBody>
          <a:bodyPr/>
          <a:lstStyle/>
          <a:p>
            <a:r>
              <a:rPr lang="en-US" dirty="0"/>
              <a:t>Interaction coefficients for alpha, electron, photon, and neutron radiations in elemental absorbers.</a:t>
            </a:r>
          </a:p>
          <a:p>
            <a:pPr lvl="1"/>
            <a:r>
              <a:rPr lang="en-US" dirty="0"/>
              <a:t>Not available for every element or for each radiation type</a:t>
            </a:r>
          </a:p>
          <a:p>
            <a:pPr lvl="1"/>
            <a:r>
              <a:rPr lang="en-US" dirty="0"/>
              <a:t>Can be plotted</a:t>
            </a:r>
          </a:p>
          <a:p>
            <a:r>
              <a:rPr lang="en-US" dirty="0"/>
              <a:t>Geometric progression form of the photon buildup factors from ANSI Standard 6.4</a:t>
            </a:r>
          </a:p>
          <a:p>
            <a:pPr lvl="1"/>
            <a:r>
              <a:rPr lang="en-US" dirty="0"/>
              <a:t>0.015 and 15 MeV at distances ranging from 0.5 to 60 MFP</a:t>
            </a:r>
          </a:p>
          <a:p>
            <a:pPr lvl="1"/>
            <a:r>
              <a:rPr lang="en-US" dirty="0"/>
              <a:t>The photon and neutron kerma coefficients were taken from KERMAL, RSICC package DLC-143</a:t>
            </a:r>
          </a:p>
          <a:p>
            <a:r>
              <a:rPr lang="en-US" dirty="0"/>
              <a:t>Atomic mass and isotopic abundance data</a:t>
            </a:r>
          </a:p>
          <a:p>
            <a:pPr lvl="1"/>
            <a:r>
              <a:rPr lang="en-US" dirty="0"/>
              <a:t>16th edition of the Chart of the Nuclides </a:t>
            </a:r>
          </a:p>
          <a:p>
            <a:r>
              <a:rPr lang="en-US" dirty="0"/>
              <a:t>Can be exported to EXCEL</a:t>
            </a:r>
          </a:p>
        </p:txBody>
      </p:sp>
    </p:spTree>
    <p:extLst>
      <p:ext uri="{BB962C8B-B14F-4D97-AF65-F5344CB8AC3E}">
        <p14:creationId xmlns:p14="http://schemas.microsoft.com/office/powerpoint/2010/main" val="3184362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23220"/>
          </a:xfrm>
        </p:spPr>
        <p:txBody>
          <a:bodyPr/>
          <a:lstStyle/>
          <a:p>
            <a:r>
              <a:rPr lang="en-US" sz="3200" b="1" dirty="0"/>
              <a:t>Public Exposure Data</a:t>
            </a:r>
            <a:endParaRPr lang="en-US" sz="3200" dirty="0"/>
          </a:p>
        </p:txBody>
      </p:sp>
      <p:sp>
        <p:nvSpPr>
          <p:cNvPr id="3" name="Content Placeholder 2"/>
          <p:cNvSpPr>
            <a:spLocks noGrp="1"/>
          </p:cNvSpPr>
          <p:nvPr>
            <p:ph idx="1"/>
          </p:nvPr>
        </p:nvSpPr>
        <p:spPr>
          <a:xfrm>
            <a:off x="185674" y="1143000"/>
            <a:ext cx="8642640" cy="4195415"/>
          </a:xfrm>
        </p:spPr>
        <p:txBody>
          <a:bodyPr/>
          <a:lstStyle/>
          <a:p>
            <a:pPr lvl="0"/>
            <a:r>
              <a:rPr lang="en-US" sz="3200" dirty="0"/>
              <a:t>Natural Background Radiation</a:t>
            </a:r>
          </a:p>
          <a:p>
            <a:pPr lvl="0"/>
            <a:r>
              <a:rPr lang="en-US" sz="3200" dirty="0"/>
              <a:t>Background Radiation in the Body</a:t>
            </a:r>
          </a:p>
          <a:p>
            <a:pPr lvl="0"/>
            <a:r>
              <a:rPr lang="en-US" sz="3200" dirty="0"/>
              <a:t>Radionuclides in Materials</a:t>
            </a:r>
          </a:p>
          <a:p>
            <a:pPr lvl="0"/>
            <a:r>
              <a:rPr lang="en-US" sz="3200" dirty="0"/>
              <a:t>Radionuclides in Devices</a:t>
            </a:r>
          </a:p>
          <a:p>
            <a:pPr lvl="0"/>
            <a:r>
              <a:rPr lang="en-US" sz="3200" dirty="0"/>
              <a:t>Primordial Radionuclides</a:t>
            </a:r>
          </a:p>
          <a:p>
            <a:pPr lvl="0"/>
            <a:r>
              <a:rPr lang="en-US" sz="3200" dirty="0"/>
              <a:t>Typical Exposures during Medical Procedures</a:t>
            </a:r>
          </a:p>
        </p:txBody>
      </p:sp>
    </p:spTree>
    <p:extLst>
      <p:ext uri="{BB962C8B-B14F-4D97-AF65-F5344CB8AC3E}">
        <p14:creationId xmlns:p14="http://schemas.microsoft.com/office/powerpoint/2010/main" val="428738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23220"/>
          </a:xfrm>
        </p:spPr>
        <p:txBody>
          <a:bodyPr/>
          <a:lstStyle/>
          <a:p>
            <a:r>
              <a:rPr lang="en-US" sz="3200" dirty="0"/>
              <a:t>Other Data</a:t>
            </a:r>
          </a:p>
        </p:txBody>
      </p:sp>
      <p:sp>
        <p:nvSpPr>
          <p:cNvPr id="3" name="Content Placeholder 2"/>
          <p:cNvSpPr>
            <a:spLocks noGrp="1"/>
          </p:cNvSpPr>
          <p:nvPr>
            <p:ph idx="1"/>
          </p:nvPr>
        </p:nvSpPr>
        <p:spPr>
          <a:xfrm>
            <a:off x="185674" y="990600"/>
            <a:ext cx="8642640" cy="4195415"/>
          </a:xfrm>
        </p:spPr>
        <p:txBody>
          <a:bodyPr/>
          <a:lstStyle/>
          <a:p>
            <a:r>
              <a:rPr lang="en-US" b="1" dirty="0"/>
              <a:t>Radiation Field Data</a:t>
            </a:r>
          </a:p>
          <a:p>
            <a:pPr lvl="1"/>
            <a:r>
              <a:rPr lang="en-US" dirty="0"/>
              <a:t>ICRP Publication 74/ICRU Report 57 Dose Coefficients</a:t>
            </a:r>
          </a:p>
          <a:p>
            <a:r>
              <a:rPr lang="en-US" b="1" dirty="0"/>
              <a:t>Supplemental Data</a:t>
            </a:r>
            <a:endParaRPr lang="en-US" dirty="0"/>
          </a:p>
          <a:p>
            <a:pPr lvl="1"/>
            <a:r>
              <a:rPr lang="en-US" dirty="0"/>
              <a:t>SI Units</a:t>
            </a:r>
          </a:p>
          <a:p>
            <a:pPr lvl="1"/>
            <a:r>
              <a:rPr lang="en-US" dirty="0"/>
              <a:t>Physical Constants</a:t>
            </a:r>
          </a:p>
          <a:p>
            <a:pPr lvl="1"/>
            <a:r>
              <a:rPr lang="en-US" dirty="0"/>
              <a:t>Conversion Factors</a:t>
            </a:r>
          </a:p>
          <a:p>
            <a:pPr lvl="1"/>
            <a:r>
              <a:rPr lang="en-US" dirty="0"/>
              <a:t>International Nuclear and Radiological Event Scale (INES)</a:t>
            </a:r>
          </a:p>
          <a:p>
            <a:pPr lvl="1"/>
            <a:r>
              <a:rPr lang="en-US" dirty="0"/>
              <a:t>Formulas</a:t>
            </a:r>
          </a:p>
          <a:p>
            <a:pPr lvl="1"/>
            <a:r>
              <a:rPr lang="en-US" dirty="0"/>
              <a:t>Web Pages</a:t>
            </a:r>
          </a:p>
          <a:p>
            <a:pPr lvl="1"/>
            <a:r>
              <a:rPr lang="en-US" dirty="0"/>
              <a:t>DOE Dose Ranges</a:t>
            </a:r>
          </a:p>
          <a:p>
            <a:pPr lvl="1"/>
            <a:r>
              <a:rPr lang="en-US" dirty="0"/>
              <a:t>Transport Package Regulations (A1/A2 Table)</a:t>
            </a:r>
          </a:p>
          <a:p>
            <a:endParaRPr lang="en-US" dirty="0"/>
          </a:p>
        </p:txBody>
      </p:sp>
    </p:spTree>
    <p:extLst>
      <p:ext uri="{BB962C8B-B14F-4D97-AF65-F5344CB8AC3E}">
        <p14:creationId xmlns:p14="http://schemas.microsoft.com/office/powerpoint/2010/main" val="9952581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06930" y="1112841"/>
            <a:ext cx="5747657" cy="4723322"/>
          </a:xfrm>
          <a:prstGeom prst="rect">
            <a:avLst/>
          </a:prstGeom>
        </p:spPr>
      </p:pic>
      <p:sp>
        <p:nvSpPr>
          <p:cNvPr id="2" name="TextBox 1"/>
          <p:cNvSpPr txBox="1"/>
          <p:nvPr/>
        </p:nvSpPr>
        <p:spPr>
          <a:xfrm>
            <a:off x="1181099" y="6096000"/>
            <a:ext cx="6230587" cy="430887"/>
          </a:xfrm>
          <a:prstGeom prst="rect">
            <a:avLst/>
          </a:prstGeom>
          <a:noFill/>
        </p:spPr>
        <p:txBody>
          <a:bodyPr wrap="square" rtlCol="0">
            <a:spAutoFit/>
          </a:bodyPr>
          <a:lstStyle/>
          <a:p>
            <a:pPr algn="ctr">
              <a:lnSpc>
                <a:spcPct val="90000"/>
              </a:lnSpc>
            </a:pPr>
            <a:r>
              <a:rPr lang="en-US" sz="2400" dirty="0">
                <a:solidFill>
                  <a:srgbClr val="FF0000"/>
                </a:solidFill>
              </a:rPr>
              <a:t>Time for a smart phone version?</a:t>
            </a:r>
          </a:p>
        </p:txBody>
      </p:sp>
      <p:sp>
        <p:nvSpPr>
          <p:cNvPr id="3" name="Title 2"/>
          <p:cNvSpPr>
            <a:spLocks noGrp="1"/>
          </p:cNvSpPr>
          <p:nvPr>
            <p:ph type="title"/>
          </p:nvPr>
        </p:nvSpPr>
        <p:spPr/>
        <p:txBody>
          <a:bodyPr/>
          <a:lstStyle/>
          <a:p>
            <a:r>
              <a:rPr lang="en-US" dirty="0"/>
              <a:t>RadToolbox – Future Outlook</a:t>
            </a:r>
          </a:p>
        </p:txBody>
      </p:sp>
    </p:spTree>
    <p:extLst>
      <p:ext uri="{BB962C8B-B14F-4D97-AF65-F5344CB8AC3E}">
        <p14:creationId xmlns:p14="http://schemas.microsoft.com/office/powerpoint/2010/main" val="5091854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399" y="1858925"/>
            <a:ext cx="4634023" cy="1665199"/>
          </a:xfrm>
        </p:spPr>
        <p:txBody>
          <a:bodyPr/>
          <a:lstStyle/>
          <a:p>
            <a:r>
              <a:rPr lang="en-US" dirty="0"/>
              <a:t>Radiological Toolbox Demo </a:t>
            </a:r>
            <a:br>
              <a:rPr lang="en-US" dirty="0"/>
            </a:br>
            <a:r>
              <a:rPr lang="en-US" dirty="0"/>
              <a:t/>
            </a:r>
            <a:br>
              <a:rPr lang="en-US" dirty="0"/>
            </a:br>
            <a:r>
              <a:rPr lang="en-US" i="1" dirty="0"/>
              <a:t>a.k.a. “Homework”</a:t>
            </a:r>
          </a:p>
        </p:txBody>
      </p:sp>
      <p:sp>
        <p:nvSpPr>
          <p:cNvPr id="3" name="Title 5"/>
          <p:cNvSpPr txBox="1">
            <a:spLocks/>
          </p:cNvSpPr>
          <p:nvPr/>
        </p:nvSpPr>
        <p:spPr bwMode="auto">
          <a:xfrm>
            <a:off x="533400" y="4212266"/>
            <a:ext cx="3911890" cy="877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defTabSz="914400"/>
            <a:r>
              <a:rPr lang="en-US" sz="2000" i="1" dirty="0">
                <a:solidFill>
                  <a:schemeClr val="tx1"/>
                </a:solidFill>
                <a:latin typeface="Arial" charset="0"/>
                <a:ea typeface="Arial" charset="0"/>
                <a:cs typeface="Arial" charset="0"/>
              </a:rPr>
              <a:t>The following questions and solutions were designed by Dr. Sami Sherbini, US-NRC.</a:t>
            </a:r>
          </a:p>
        </p:txBody>
      </p:sp>
    </p:spTree>
    <p:extLst>
      <p:ext uri="{BB962C8B-B14F-4D97-AF65-F5344CB8AC3E}">
        <p14:creationId xmlns:p14="http://schemas.microsoft.com/office/powerpoint/2010/main" val="552777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1</a:t>
            </a:r>
          </a:p>
        </p:txBody>
      </p:sp>
      <p:sp>
        <p:nvSpPr>
          <p:cNvPr id="4" name="Content Placeholder 3"/>
          <p:cNvSpPr>
            <a:spLocks noGrp="1"/>
          </p:cNvSpPr>
          <p:nvPr>
            <p:ph idx="1"/>
          </p:nvPr>
        </p:nvSpPr>
        <p:spPr/>
        <p:txBody>
          <a:bodyPr/>
          <a:lstStyle/>
          <a:p>
            <a:r>
              <a:rPr lang="en-US" dirty="0"/>
              <a:t>Calculate committed effective does from repair work in areas where the airborne concentration of </a:t>
            </a:r>
            <a:r>
              <a:rPr lang="en-US" baseline="30000" dirty="0"/>
              <a:t>60</a:t>
            </a:r>
            <a:r>
              <a:rPr lang="en-US" dirty="0"/>
              <a:t>Co (Type W) is 4x10</a:t>
            </a:r>
            <a:r>
              <a:rPr lang="en-US" baseline="30000" dirty="0"/>
              <a:t>3</a:t>
            </a:r>
            <a:r>
              <a:rPr lang="en-US" dirty="0"/>
              <a:t> </a:t>
            </a:r>
            <a:r>
              <a:rPr lang="en-US" dirty="0" err="1" smtClean="0"/>
              <a:t>Bq</a:t>
            </a:r>
            <a:r>
              <a:rPr lang="en-US" dirty="0" smtClean="0"/>
              <a:t> m</a:t>
            </a:r>
            <a:r>
              <a:rPr lang="en-US" baseline="30000" dirty="0" smtClean="0"/>
              <a:t>‐3</a:t>
            </a:r>
            <a:r>
              <a:rPr lang="en-US" dirty="0"/>
              <a:t>. The workers will be remaining in this for 2.5 hours. What are the results from using ICRP‐26 and ICRP‐60 dose coefficients (Sv/Bq)?</a:t>
            </a:r>
          </a:p>
        </p:txBody>
      </p:sp>
    </p:spTree>
    <p:extLst>
      <p:ext uri="{BB962C8B-B14F-4D97-AF65-F5344CB8AC3E}">
        <p14:creationId xmlns:p14="http://schemas.microsoft.com/office/powerpoint/2010/main" val="3946715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1</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50" y="1715091"/>
            <a:ext cx="8951976" cy="3587730"/>
          </a:xfrm>
          <a:prstGeom prst="rect">
            <a:avLst/>
          </a:prstGeom>
        </p:spPr>
      </p:pic>
    </p:spTree>
    <p:extLst>
      <p:ext uri="{BB962C8B-B14F-4D97-AF65-F5344CB8AC3E}">
        <p14:creationId xmlns:p14="http://schemas.microsoft.com/office/powerpoint/2010/main" val="17377181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Question 1</a:t>
            </a:r>
          </a:p>
        </p:txBody>
      </p:sp>
      <p:sp>
        <p:nvSpPr>
          <p:cNvPr id="4" name="Content Placeholder 3"/>
          <p:cNvSpPr>
            <a:spLocks noGrp="1"/>
          </p:cNvSpPr>
          <p:nvPr>
            <p:ph sz="half" idx="2"/>
          </p:nvPr>
        </p:nvSpPr>
        <p:spPr>
          <a:xfrm>
            <a:off x="188387" y="719515"/>
            <a:ext cx="8628678" cy="1970521"/>
          </a:xfrm>
        </p:spPr>
        <p:txBody>
          <a:bodyPr numCol="2"/>
          <a:lstStyle/>
          <a:p>
            <a:pPr marL="457200" indent="-457200">
              <a:buFont typeface="+mj-lt"/>
              <a:buAutoNum type="arabicPeriod"/>
            </a:pPr>
            <a:r>
              <a:rPr lang="en-US" sz="2000" dirty="0"/>
              <a:t>Click </a:t>
            </a:r>
            <a:r>
              <a:rPr lang="en-US" sz="2000" b="1" dirty="0"/>
              <a:t>Dose Coefficients </a:t>
            </a:r>
            <a:r>
              <a:rPr lang="en-US" sz="2000" dirty="0"/>
              <a:t>tab.</a:t>
            </a:r>
          </a:p>
          <a:p>
            <a:pPr marL="457200" indent="-457200">
              <a:buFont typeface="+mj-lt"/>
              <a:buAutoNum type="arabicPeriod"/>
            </a:pPr>
            <a:r>
              <a:rPr lang="en-US" sz="2000" dirty="0"/>
              <a:t>Click </a:t>
            </a:r>
            <a:r>
              <a:rPr lang="en-US" sz="2000" b="1" dirty="0"/>
              <a:t>Worker Coefficients (ICRP 30) </a:t>
            </a:r>
            <a:r>
              <a:rPr lang="en-US" sz="2000" dirty="0"/>
              <a:t>tab.</a:t>
            </a:r>
          </a:p>
          <a:p>
            <a:pPr marL="457200" indent="-457200">
              <a:buFont typeface="+mj-lt"/>
              <a:buAutoNum type="arabicPeriod"/>
            </a:pPr>
            <a:r>
              <a:rPr lang="en-US" sz="2000" dirty="0"/>
              <a:t>Click </a:t>
            </a:r>
            <a:r>
              <a:rPr lang="en-US" sz="2000" b="1" dirty="0"/>
              <a:t>Units</a:t>
            </a:r>
            <a:r>
              <a:rPr lang="en-US" sz="2000" dirty="0"/>
              <a:t> and choose </a:t>
            </a:r>
            <a:r>
              <a:rPr lang="en-US" sz="2000" b="1" dirty="0"/>
              <a:t>Sv/Bq</a:t>
            </a:r>
            <a:r>
              <a:rPr lang="en-US" sz="2000" dirty="0"/>
              <a:t> (this is the default).</a:t>
            </a:r>
          </a:p>
          <a:p>
            <a:pPr marL="457200" indent="-457200">
              <a:buFont typeface="+mj-lt"/>
              <a:buAutoNum type="arabicPeriod"/>
            </a:pPr>
            <a:r>
              <a:rPr lang="en-US" sz="2000" dirty="0"/>
              <a:t>Enter </a:t>
            </a:r>
            <a:r>
              <a:rPr lang="en-US" sz="2000" b="1" dirty="0"/>
              <a:t>Co</a:t>
            </a:r>
            <a:r>
              <a:rPr lang="en-US" sz="2000" dirty="0"/>
              <a:t> and </a:t>
            </a:r>
            <a:r>
              <a:rPr lang="en-US" sz="2000" b="1" dirty="0"/>
              <a:t>select Co-60 </a:t>
            </a:r>
            <a:r>
              <a:rPr lang="en-US" sz="2000" dirty="0"/>
              <a:t>from the Nuclide drop down menu.</a:t>
            </a:r>
          </a:p>
          <a:p>
            <a:pPr marL="457200" indent="-457200">
              <a:buFont typeface="+mj-lt"/>
              <a:buAutoNum type="arabicPeriod"/>
            </a:pPr>
            <a:r>
              <a:rPr lang="en-US" sz="2000" dirty="0"/>
              <a:t>Select the </a:t>
            </a:r>
            <a:r>
              <a:rPr lang="en-US" sz="2000" b="1" dirty="0"/>
              <a:t>Inhalation</a:t>
            </a:r>
            <a:r>
              <a:rPr lang="en-US" sz="2000" dirty="0"/>
              <a:t> button for intake mode.</a:t>
            </a:r>
          </a:p>
          <a:p>
            <a:pPr marL="457200" indent="-457200">
              <a:buFont typeface="+mj-lt"/>
              <a:buAutoNum type="arabicPeriod"/>
            </a:pPr>
            <a:r>
              <a:rPr lang="en-US" sz="2000" dirty="0"/>
              <a:t>Click the </a:t>
            </a:r>
            <a:r>
              <a:rPr lang="en-US" sz="2000" b="1" dirty="0"/>
              <a:t>Display</a:t>
            </a:r>
            <a:r>
              <a:rPr lang="en-US" sz="2000" dirty="0"/>
              <a:t> tab.</a:t>
            </a:r>
          </a:p>
          <a:p>
            <a:pPr marL="457200" indent="-457200">
              <a:buFont typeface="+mj-lt"/>
              <a:buAutoNum type="arabicPeriod"/>
            </a:pPr>
            <a:r>
              <a:rPr lang="en-US" sz="2000" dirty="0"/>
              <a:t>Read off the dose coefficients for </a:t>
            </a:r>
            <a:r>
              <a:rPr lang="en-US" sz="2000" b="1" dirty="0"/>
              <a:t>Type W</a:t>
            </a:r>
            <a:r>
              <a:rPr lang="en-US" sz="2000" dirty="0"/>
              <a:t>:</a:t>
            </a:r>
          </a:p>
          <a:p>
            <a:pPr lvl="1">
              <a:buFont typeface="Wingdings" charset="2"/>
              <a:buChar char="§"/>
            </a:pPr>
            <a:r>
              <a:rPr lang="en-US" sz="1800" i="1" dirty="0">
                <a:solidFill>
                  <a:srgbClr val="FF0000"/>
                </a:solidFill>
              </a:rPr>
              <a:t>8.94E‐9 Sv/Bq for ICRP 26</a:t>
            </a:r>
          </a:p>
          <a:p>
            <a:pPr lvl="1">
              <a:buFont typeface="Wingdings" charset="2"/>
              <a:buChar char="§"/>
            </a:pPr>
            <a:r>
              <a:rPr lang="en-US" sz="1800" i="1" dirty="0">
                <a:solidFill>
                  <a:srgbClr val="FF0000"/>
                </a:solidFill>
              </a:rPr>
              <a:t>8.92E‐9 Sv/Bq for ICRP 60</a:t>
            </a:r>
          </a:p>
          <a:p>
            <a:pPr marL="346075" lvl="1" indent="0">
              <a:buNone/>
            </a:pPr>
            <a:r>
              <a:rPr lang="en-US" sz="1800" i="1" dirty="0"/>
              <a:t>The coefficients show that for </a:t>
            </a:r>
            <a:r>
              <a:rPr lang="en-US" sz="1800" i="1" baseline="30000" dirty="0"/>
              <a:t>60</a:t>
            </a:r>
            <a:r>
              <a:rPr lang="en-US" sz="1800" i="1" dirty="0"/>
              <a:t>Co, there is little difference between ICRP26 and ICRP 60.</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18760"/>
          <a:stretch/>
        </p:blipFill>
        <p:spPr>
          <a:xfrm>
            <a:off x="2796877" y="3762540"/>
            <a:ext cx="6123840" cy="3021032"/>
          </a:xfrm>
          <a:prstGeom prst="rect">
            <a:avLst/>
          </a:prstGeom>
        </p:spPr>
      </p:pic>
    </p:spTree>
    <p:extLst>
      <p:ext uri="{BB962C8B-B14F-4D97-AF65-F5344CB8AC3E}">
        <p14:creationId xmlns:p14="http://schemas.microsoft.com/office/powerpoint/2010/main" val="6669561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Question 1</a:t>
            </a:r>
          </a:p>
        </p:txBody>
      </p:sp>
      <p:sp>
        <p:nvSpPr>
          <p:cNvPr id="6" name="Content Placeholder 5"/>
          <p:cNvSpPr>
            <a:spLocks noGrp="1"/>
          </p:cNvSpPr>
          <p:nvPr>
            <p:ph sz="quarter" idx="4"/>
          </p:nvPr>
        </p:nvSpPr>
        <p:spPr>
          <a:xfrm>
            <a:off x="4622890" y="498406"/>
            <a:ext cx="4194175" cy="6117221"/>
          </a:xfrm>
        </p:spPr>
        <p:txBody>
          <a:bodyPr/>
          <a:lstStyle/>
          <a:p>
            <a:pPr marL="457200" indent="-457200">
              <a:buFont typeface="+mj-lt"/>
              <a:buAutoNum type="arabicPeriod" startAt="8"/>
            </a:pPr>
            <a:r>
              <a:rPr lang="en-US" sz="2200" dirty="0"/>
              <a:t>Click </a:t>
            </a:r>
            <a:r>
              <a:rPr lang="en-US" sz="2200" b="1" dirty="0"/>
              <a:t>OK</a:t>
            </a:r>
            <a:r>
              <a:rPr lang="en-US" sz="2200" dirty="0"/>
              <a:t> to close the Dose Coefficient window.</a:t>
            </a:r>
          </a:p>
          <a:p>
            <a:pPr marL="457200" indent="-457200">
              <a:buFont typeface="+mj-lt"/>
              <a:buAutoNum type="arabicPeriod" startAt="8"/>
            </a:pPr>
            <a:r>
              <a:rPr lang="en-US" sz="2200" dirty="0"/>
              <a:t>Click the </a:t>
            </a:r>
            <a:r>
              <a:rPr lang="en-US" sz="2200" b="1" dirty="0"/>
              <a:t>Biological Data </a:t>
            </a:r>
            <a:r>
              <a:rPr lang="en-US" sz="2200" dirty="0"/>
              <a:t>tab.</a:t>
            </a:r>
          </a:p>
          <a:p>
            <a:pPr marL="457200" indent="-457200">
              <a:buFont typeface="+mj-lt"/>
              <a:buAutoNum type="arabicPeriod" startAt="8"/>
            </a:pPr>
            <a:r>
              <a:rPr lang="en-US" sz="2200" dirty="0"/>
              <a:t>Under the </a:t>
            </a:r>
            <a:r>
              <a:rPr lang="en-US" sz="2200" b="1" dirty="0"/>
              <a:t>ICRP‐89 Reference Values tab</a:t>
            </a:r>
            <a:r>
              <a:rPr lang="en-US" sz="2200" dirty="0"/>
              <a:t>, select </a:t>
            </a:r>
            <a:r>
              <a:rPr lang="en-US" sz="2200" b="1" dirty="0"/>
              <a:t>Respiratory Functions </a:t>
            </a:r>
            <a:r>
              <a:rPr lang="en-US" sz="2200" dirty="0"/>
              <a:t>from the drop‐down menu.</a:t>
            </a:r>
          </a:p>
          <a:p>
            <a:pPr marL="457200" indent="-457200">
              <a:buFont typeface="+mj-lt"/>
              <a:buAutoNum type="arabicPeriod" startAt="8"/>
            </a:pPr>
            <a:r>
              <a:rPr lang="en-US" sz="2200" dirty="0"/>
              <a:t>Click </a:t>
            </a:r>
            <a:r>
              <a:rPr lang="en-US" sz="2200" b="1" dirty="0"/>
              <a:t>ICRP89</a:t>
            </a:r>
            <a:r>
              <a:rPr lang="en-US" sz="2200" dirty="0"/>
              <a:t> Data tab.</a:t>
            </a:r>
          </a:p>
          <a:p>
            <a:pPr marL="457200" indent="-457200">
              <a:buFont typeface="+mj-lt"/>
              <a:buAutoNum type="arabicPeriod" startAt="8"/>
            </a:pPr>
            <a:r>
              <a:rPr lang="en-US" sz="2200" dirty="0"/>
              <a:t>Select </a:t>
            </a:r>
            <a:r>
              <a:rPr lang="en-US" sz="2200" b="1" dirty="0"/>
              <a:t>Ventilation</a:t>
            </a:r>
            <a:r>
              <a:rPr lang="en-US" sz="2200" dirty="0"/>
              <a:t> </a:t>
            </a:r>
            <a:r>
              <a:rPr lang="en-US" sz="2200" b="1" dirty="0"/>
              <a:t>(L Exercise) </a:t>
            </a:r>
            <a:r>
              <a:rPr lang="en-US" sz="2200" dirty="0"/>
              <a:t>from the dropdown menu.</a:t>
            </a:r>
          </a:p>
          <a:p>
            <a:pPr marL="457200" indent="-457200">
              <a:buFont typeface="+mj-lt"/>
              <a:buAutoNum type="arabicPeriod" startAt="8"/>
            </a:pPr>
            <a:r>
              <a:rPr lang="en-US" sz="2200" dirty="0"/>
              <a:t>Read the rate of </a:t>
            </a:r>
            <a:r>
              <a:rPr lang="en-US" sz="2200" b="1" dirty="0"/>
              <a:t>1.3 m</a:t>
            </a:r>
            <a:r>
              <a:rPr lang="en-US" sz="2200" b="1" baseline="30000" dirty="0"/>
              <a:t>3</a:t>
            </a:r>
            <a:r>
              <a:rPr lang="en-US" sz="2200" b="1" dirty="0"/>
              <a:t>/</a:t>
            </a:r>
            <a:r>
              <a:rPr lang="en-US" sz="2200" b="1" dirty="0" err="1"/>
              <a:t>hr</a:t>
            </a:r>
            <a:r>
              <a:rPr lang="en-US" sz="2200" b="1" dirty="0"/>
              <a:t> </a:t>
            </a:r>
            <a:r>
              <a:rPr lang="en-US" sz="2200" dirty="0"/>
              <a:t>for a female worker.</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50597"/>
          <a:stretch/>
        </p:blipFill>
        <p:spPr>
          <a:xfrm>
            <a:off x="334020" y="740780"/>
            <a:ext cx="3938868" cy="3208826"/>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0597"/>
          <a:stretch/>
        </p:blipFill>
        <p:spPr>
          <a:xfrm>
            <a:off x="334020" y="3949606"/>
            <a:ext cx="3938868" cy="3208826"/>
          </a:xfrm>
          <a:prstGeom prst="rect">
            <a:avLst/>
          </a:prstGeom>
        </p:spPr>
      </p:pic>
    </p:spTree>
    <p:extLst>
      <p:ext uri="{BB962C8B-B14F-4D97-AF65-F5344CB8AC3E}">
        <p14:creationId xmlns:p14="http://schemas.microsoft.com/office/powerpoint/2010/main" val="684359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752600"/>
            <a:ext cx="4800600" cy="461665"/>
          </a:xfrm>
        </p:spPr>
        <p:txBody>
          <a:bodyPr/>
          <a:lstStyle/>
          <a:p>
            <a:r>
              <a:rPr lang="en-US" sz="2800" b="1" dirty="0"/>
              <a:t>Meet the Developers</a:t>
            </a:r>
          </a:p>
        </p:txBody>
      </p:sp>
    </p:spTree>
    <p:extLst>
      <p:ext uri="{BB962C8B-B14F-4D97-AF65-F5344CB8AC3E}">
        <p14:creationId xmlns:p14="http://schemas.microsoft.com/office/powerpoint/2010/main" val="197607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1</a:t>
            </a:r>
          </a:p>
        </p:txBody>
      </p:sp>
      <p:sp>
        <p:nvSpPr>
          <p:cNvPr id="6" name="Content Placeholder 5"/>
          <p:cNvSpPr>
            <a:spLocks noGrp="1"/>
          </p:cNvSpPr>
          <p:nvPr>
            <p:ph sz="quarter" idx="4"/>
          </p:nvPr>
        </p:nvSpPr>
        <p:spPr>
          <a:xfrm>
            <a:off x="317259" y="740780"/>
            <a:ext cx="8370934" cy="4499748"/>
          </a:xfrm>
        </p:spPr>
        <p:txBody>
          <a:bodyPr/>
          <a:lstStyle/>
          <a:p>
            <a:pPr marL="0" indent="0">
              <a:buNone/>
            </a:pPr>
            <a:r>
              <a:rPr lang="en-US" b="1" dirty="0"/>
              <a:t>Committed effective dose </a:t>
            </a:r>
          </a:p>
          <a:p>
            <a:pPr marL="0" indent="0">
              <a:buNone/>
            </a:pPr>
            <a:r>
              <a:rPr lang="en-US" dirty="0"/>
              <a:t>= 8.92x10</a:t>
            </a:r>
            <a:r>
              <a:rPr lang="en-US" baseline="30000" dirty="0"/>
              <a:t>‐9</a:t>
            </a:r>
            <a:r>
              <a:rPr lang="en-US" dirty="0"/>
              <a:t> (Sv/Bq) x 1.3 (m</a:t>
            </a:r>
            <a:r>
              <a:rPr lang="en-US" baseline="30000" dirty="0"/>
              <a:t>3</a:t>
            </a:r>
            <a:r>
              <a:rPr lang="en-US" dirty="0"/>
              <a:t>/</a:t>
            </a:r>
            <a:r>
              <a:rPr lang="en-US" dirty="0" err="1"/>
              <a:t>hr</a:t>
            </a:r>
            <a:r>
              <a:rPr lang="en-US" dirty="0"/>
              <a:t>) x 2.5 (</a:t>
            </a:r>
            <a:r>
              <a:rPr lang="en-US" dirty="0" err="1"/>
              <a:t>hr</a:t>
            </a:r>
            <a:r>
              <a:rPr lang="en-US" dirty="0"/>
              <a:t>) x 4x10</a:t>
            </a:r>
            <a:r>
              <a:rPr lang="en-US" baseline="30000" dirty="0"/>
              <a:t>5</a:t>
            </a:r>
            <a:r>
              <a:rPr lang="en-US" dirty="0"/>
              <a:t> (Bq/m</a:t>
            </a:r>
            <a:r>
              <a:rPr lang="en-US" baseline="30000" dirty="0"/>
              <a:t>3</a:t>
            </a:r>
            <a:r>
              <a:rPr lang="en-US" dirty="0"/>
              <a:t>) </a:t>
            </a:r>
          </a:p>
          <a:p>
            <a:pPr marL="0" indent="0">
              <a:buNone/>
            </a:pPr>
            <a:r>
              <a:rPr lang="en-US" b="1" dirty="0"/>
              <a:t>= 11.6 mSv (1.16 rem)</a:t>
            </a:r>
          </a:p>
          <a:p>
            <a:endParaRPr lang="en-US" dirty="0"/>
          </a:p>
        </p:txBody>
      </p:sp>
    </p:spTree>
    <p:extLst>
      <p:ext uri="{BB962C8B-B14F-4D97-AF65-F5344CB8AC3E}">
        <p14:creationId xmlns:p14="http://schemas.microsoft.com/office/powerpoint/2010/main" val="1935747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a:t>
            </a:r>
          </a:p>
        </p:txBody>
      </p:sp>
      <p:sp>
        <p:nvSpPr>
          <p:cNvPr id="4" name="Content Placeholder 3"/>
          <p:cNvSpPr>
            <a:spLocks noGrp="1"/>
          </p:cNvSpPr>
          <p:nvPr>
            <p:ph idx="1"/>
          </p:nvPr>
        </p:nvSpPr>
        <p:spPr>
          <a:xfrm>
            <a:off x="192024" y="1103144"/>
            <a:ext cx="8642640" cy="4195415"/>
          </a:xfrm>
        </p:spPr>
        <p:txBody>
          <a:bodyPr/>
          <a:lstStyle/>
          <a:p>
            <a:pPr lvl="0"/>
            <a:r>
              <a:rPr lang="en-US" dirty="0"/>
              <a:t>The concentration of </a:t>
            </a:r>
            <a:r>
              <a:rPr lang="en-US" baseline="30000" dirty="0"/>
              <a:t>131</a:t>
            </a:r>
            <a:r>
              <a:rPr lang="en-US" dirty="0"/>
              <a:t>I (Type F) in air in an unrestricted area is 3x10</a:t>
            </a:r>
            <a:r>
              <a:rPr lang="en-US" baseline="30000" dirty="0"/>
              <a:t>2</a:t>
            </a:r>
            <a:r>
              <a:rPr lang="en-US" dirty="0"/>
              <a:t> Bq/m</a:t>
            </a:r>
            <a:r>
              <a:rPr lang="en-US" baseline="30000" dirty="0"/>
              <a:t>3</a:t>
            </a:r>
            <a:r>
              <a:rPr lang="en-US" dirty="0"/>
              <a:t>. Assuming this concentration to remain constant over a period of one year, and using ICRP-60 data</a:t>
            </a:r>
          </a:p>
          <a:p>
            <a:pPr marL="860425" lvl="1" indent="-514350">
              <a:buFont typeface="+mj-lt"/>
              <a:buAutoNum type="alphaLcParenR"/>
            </a:pPr>
            <a:r>
              <a:rPr lang="en-US" sz="2800" dirty="0"/>
              <a:t>What is the dose coefficient in this case for a 1 year-old child and for an adult? </a:t>
            </a:r>
          </a:p>
          <a:p>
            <a:pPr marL="860425" lvl="1" indent="-514350">
              <a:buFont typeface="+mj-lt"/>
              <a:buAutoNum type="alphaLcParenR"/>
            </a:pPr>
            <a:r>
              <a:rPr lang="en-US" sz="2800" dirty="0"/>
              <a:t>What is the ratio of these coefficients? </a:t>
            </a:r>
          </a:p>
          <a:p>
            <a:pPr marL="860425" lvl="1" indent="-514350">
              <a:buFont typeface="+mj-lt"/>
              <a:buAutoNum type="alphaLcParenR"/>
            </a:pPr>
            <a:r>
              <a:rPr lang="en-US" sz="2800" dirty="0"/>
              <a:t>What would be the effective dose to the child and to the adult as a result of the 1 year exposure? </a:t>
            </a:r>
          </a:p>
          <a:p>
            <a:pPr marL="860425" lvl="1" indent="-514350">
              <a:buFont typeface="+mj-lt"/>
              <a:buAutoNum type="alphaLcParenR"/>
            </a:pPr>
            <a:r>
              <a:rPr lang="en-US" sz="2800" dirty="0"/>
              <a:t>What is the ratio?</a:t>
            </a:r>
          </a:p>
        </p:txBody>
      </p:sp>
    </p:spTree>
    <p:extLst>
      <p:ext uri="{BB962C8B-B14F-4D97-AF65-F5344CB8AC3E}">
        <p14:creationId xmlns:p14="http://schemas.microsoft.com/office/powerpoint/2010/main" val="5504426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 </a:t>
            </a:r>
            <a:r>
              <a:rPr lang="en-US" dirty="0">
                <a:solidFill>
                  <a:srgbClr val="FF0000"/>
                </a:solidFill>
              </a:rPr>
              <a:t>(a) and (b)</a:t>
            </a:r>
          </a:p>
        </p:txBody>
      </p:sp>
      <p:sp>
        <p:nvSpPr>
          <p:cNvPr id="4" name="Content Placeholder 3"/>
          <p:cNvSpPr>
            <a:spLocks noGrp="1"/>
          </p:cNvSpPr>
          <p:nvPr>
            <p:ph idx="1"/>
          </p:nvPr>
        </p:nvSpPr>
        <p:spPr>
          <a:xfrm>
            <a:off x="192024" y="1103144"/>
            <a:ext cx="8642640" cy="4195415"/>
          </a:xfrm>
        </p:spPr>
        <p:txBody>
          <a:bodyPr/>
          <a:lstStyle/>
          <a:p>
            <a:pPr lvl="0"/>
            <a:r>
              <a:rPr lang="en-US" dirty="0"/>
              <a:t>The concentration of </a:t>
            </a:r>
            <a:r>
              <a:rPr lang="en-US" baseline="30000" dirty="0"/>
              <a:t>131</a:t>
            </a:r>
            <a:r>
              <a:rPr lang="en-US" dirty="0"/>
              <a:t>I (Type F) in air in an unrestricted area is 3x10</a:t>
            </a:r>
            <a:r>
              <a:rPr lang="en-US" baseline="30000" dirty="0"/>
              <a:t>2</a:t>
            </a:r>
            <a:r>
              <a:rPr lang="en-US" dirty="0"/>
              <a:t> Bq/m</a:t>
            </a:r>
            <a:r>
              <a:rPr lang="en-US" baseline="30000" dirty="0"/>
              <a:t>3</a:t>
            </a:r>
            <a:r>
              <a:rPr lang="en-US" dirty="0"/>
              <a:t>. Assuming this concentration to remain constant over a period of one year, and using ICRP-60 data</a:t>
            </a:r>
          </a:p>
          <a:p>
            <a:pPr marL="860425" lvl="1" indent="-514350">
              <a:buFont typeface="+mj-lt"/>
              <a:buAutoNum type="alphaLcParenR"/>
            </a:pPr>
            <a:r>
              <a:rPr lang="en-US" sz="2800" dirty="0">
                <a:solidFill>
                  <a:srgbClr val="FF0000"/>
                </a:solidFill>
              </a:rPr>
              <a:t>What is the dose coefficient in this case for a 1 year-old child and for an adult? </a:t>
            </a:r>
          </a:p>
          <a:p>
            <a:pPr marL="860425" lvl="1" indent="-514350">
              <a:buFont typeface="+mj-lt"/>
              <a:buAutoNum type="alphaLcParenR"/>
            </a:pPr>
            <a:r>
              <a:rPr lang="en-US" sz="2800" dirty="0">
                <a:solidFill>
                  <a:srgbClr val="FF0000"/>
                </a:solidFill>
              </a:rPr>
              <a:t>What is the ratio of these coefficients? </a:t>
            </a:r>
          </a:p>
          <a:p>
            <a:pPr marL="860425" lvl="1" indent="-514350">
              <a:buFont typeface="+mj-lt"/>
              <a:buAutoNum type="alphaLcParenR"/>
            </a:pPr>
            <a:r>
              <a:rPr lang="en-US" sz="2800" dirty="0"/>
              <a:t>What would be the effective dose to the child and to the adult as a result of the 1 year exposure? </a:t>
            </a:r>
          </a:p>
          <a:p>
            <a:pPr marL="860425" lvl="1" indent="-514350">
              <a:buFont typeface="+mj-lt"/>
              <a:buAutoNum type="alphaLcParenR"/>
            </a:pPr>
            <a:r>
              <a:rPr lang="en-US" sz="2800" dirty="0"/>
              <a:t>What is the ratio?</a:t>
            </a:r>
          </a:p>
        </p:txBody>
      </p:sp>
    </p:spTree>
    <p:extLst>
      <p:ext uri="{BB962C8B-B14F-4D97-AF65-F5344CB8AC3E}">
        <p14:creationId xmlns:p14="http://schemas.microsoft.com/office/powerpoint/2010/main" val="1940986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 </a:t>
            </a:r>
            <a:r>
              <a:rPr lang="en-US" dirty="0">
                <a:solidFill>
                  <a:srgbClr val="FF0000"/>
                </a:solidFill>
              </a:rPr>
              <a:t>(a) and (b)</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13" y="1750863"/>
            <a:ext cx="8642350" cy="3580112"/>
          </a:xfrm>
        </p:spPr>
      </p:pic>
    </p:spTree>
    <p:extLst>
      <p:ext uri="{BB962C8B-B14F-4D97-AF65-F5344CB8AC3E}">
        <p14:creationId xmlns:p14="http://schemas.microsoft.com/office/powerpoint/2010/main" val="226758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Question 2 </a:t>
            </a:r>
            <a:r>
              <a:rPr lang="en-US" dirty="0">
                <a:solidFill>
                  <a:srgbClr val="FF0000"/>
                </a:solidFill>
              </a:rPr>
              <a:t>(a) and (b)</a:t>
            </a:r>
            <a:endParaRPr lang="en-US" dirty="0"/>
          </a:p>
        </p:txBody>
      </p:sp>
      <p:sp>
        <p:nvSpPr>
          <p:cNvPr id="4" name="Content Placeholder 3"/>
          <p:cNvSpPr>
            <a:spLocks noGrp="1"/>
          </p:cNvSpPr>
          <p:nvPr>
            <p:ph idx="1"/>
          </p:nvPr>
        </p:nvSpPr>
        <p:spPr>
          <a:xfrm>
            <a:off x="192024" y="1103144"/>
            <a:ext cx="8642640" cy="4195415"/>
          </a:xfrm>
        </p:spPr>
        <p:txBody>
          <a:bodyPr/>
          <a:lstStyle/>
          <a:p>
            <a:pPr marL="514350" indent="-514350">
              <a:buFont typeface="+mj-lt"/>
              <a:buAutoNum type="arabicPeriod"/>
            </a:pPr>
            <a:r>
              <a:rPr lang="en-US" dirty="0"/>
              <a:t>Click </a:t>
            </a:r>
            <a:r>
              <a:rPr lang="en-US" b="1" dirty="0"/>
              <a:t>Dose Coefficients </a:t>
            </a:r>
            <a:r>
              <a:rPr lang="en-US" dirty="0"/>
              <a:t>tab. </a:t>
            </a:r>
          </a:p>
          <a:p>
            <a:pPr marL="514350" indent="-514350">
              <a:buFont typeface="+mj-lt"/>
              <a:buAutoNum type="arabicPeriod"/>
            </a:pPr>
            <a:r>
              <a:rPr lang="en-US" dirty="0"/>
              <a:t>Click </a:t>
            </a:r>
            <a:r>
              <a:rPr lang="en-US" b="1" dirty="0"/>
              <a:t>Public Inhalation Coefficients</a:t>
            </a:r>
            <a:r>
              <a:rPr lang="en-US" dirty="0"/>
              <a:t>.</a:t>
            </a:r>
          </a:p>
          <a:p>
            <a:pPr marL="514350" indent="-514350">
              <a:buFont typeface="+mj-lt"/>
              <a:buAutoNum type="arabicPeriod"/>
            </a:pPr>
            <a:r>
              <a:rPr lang="en-US" dirty="0"/>
              <a:t>Select </a:t>
            </a:r>
            <a:r>
              <a:rPr lang="en-US" b="1" dirty="0"/>
              <a:t>I-131</a:t>
            </a:r>
            <a:r>
              <a:rPr lang="en-US" dirty="0"/>
              <a:t> from the drop‐down nuclide menu, </a:t>
            </a:r>
          </a:p>
          <a:p>
            <a:pPr lvl="1"/>
            <a:r>
              <a:rPr lang="en-US" dirty="0"/>
              <a:t>1 year old button from the age menu.</a:t>
            </a:r>
          </a:p>
          <a:p>
            <a:pPr lvl="1"/>
            <a:r>
              <a:rPr lang="en-US" dirty="0"/>
              <a:t>Click </a:t>
            </a:r>
            <a:r>
              <a:rPr lang="en-US" b="1" dirty="0"/>
              <a:t>Display</a:t>
            </a:r>
            <a:r>
              <a:rPr lang="en-US" dirty="0"/>
              <a:t>.</a:t>
            </a:r>
            <a:endParaRPr lang="en-US" b="1" dirty="0"/>
          </a:p>
        </p:txBody>
      </p:sp>
    </p:spTree>
    <p:extLst>
      <p:ext uri="{BB962C8B-B14F-4D97-AF65-F5344CB8AC3E}">
        <p14:creationId xmlns:p14="http://schemas.microsoft.com/office/powerpoint/2010/main" val="7190831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2 </a:t>
            </a:r>
            <a:r>
              <a:rPr lang="en-US" dirty="0">
                <a:solidFill>
                  <a:srgbClr val="FF0000"/>
                </a:solidFill>
              </a:rPr>
              <a:t>(a) and (b)</a:t>
            </a:r>
            <a:endParaRPr lang="en-US" dirty="0"/>
          </a:p>
        </p:txBody>
      </p:sp>
      <p:sp>
        <p:nvSpPr>
          <p:cNvPr id="4" name="Content Placeholder 3"/>
          <p:cNvSpPr>
            <a:spLocks noGrp="1"/>
          </p:cNvSpPr>
          <p:nvPr>
            <p:ph idx="1"/>
          </p:nvPr>
        </p:nvSpPr>
        <p:spPr>
          <a:xfrm>
            <a:off x="192024" y="1103144"/>
            <a:ext cx="8642640" cy="4195415"/>
          </a:xfrm>
        </p:spPr>
        <p:txBody>
          <a:bodyPr/>
          <a:lstStyle/>
          <a:p>
            <a:r>
              <a:rPr lang="en-US" dirty="0"/>
              <a:t>a) </a:t>
            </a:r>
            <a:r>
              <a:rPr lang="en-US" i="1" dirty="0">
                <a:solidFill>
                  <a:srgbClr val="FF0000"/>
                </a:solidFill>
              </a:rPr>
              <a:t>Child (1‐y) = 7.2E‐8 Sv/Bq</a:t>
            </a:r>
          </a:p>
          <a:p>
            <a:pPr marL="0" indent="0">
              <a:buNone/>
            </a:pPr>
            <a:r>
              <a:rPr lang="en-US" i="1" dirty="0">
                <a:solidFill>
                  <a:srgbClr val="FF0000"/>
                </a:solidFill>
              </a:rPr>
              <a:t>       Adult (&gt;17) = 7.4E‐9 Sv/Bq</a:t>
            </a:r>
          </a:p>
          <a:p>
            <a:r>
              <a:rPr lang="en-US" dirty="0"/>
              <a:t>b) Ratio of dose coefficients (Child/Adult) = 7.2E‐8/7.4E‐9 = </a:t>
            </a:r>
            <a:r>
              <a:rPr lang="en-US" dirty="0">
                <a:solidFill>
                  <a:srgbClr val="FF0000"/>
                </a:solidFill>
              </a:rPr>
              <a:t>9.7</a:t>
            </a:r>
          </a:p>
        </p:txBody>
      </p:sp>
    </p:spTree>
    <p:extLst>
      <p:ext uri="{BB962C8B-B14F-4D97-AF65-F5344CB8AC3E}">
        <p14:creationId xmlns:p14="http://schemas.microsoft.com/office/powerpoint/2010/main" val="1143986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 </a:t>
            </a:r>
            <a:r>
              <a:rPr lang="en-US" dirty="0">
                <a:solidFill>
                  <a:srgbClr val="FF0000"/>
                </a:solidFill>
              </a:rPr>
              <a:t>(c) and (d)</a:t>
            </a:r>
            <a:endParaRPr lang="en-US" dirty="0"/>
          </a:p>
        </p:txBody>
      </p:sp>
      <p:sp>
        <p:nvSpPr>
          <p:cNvPr id="4" name="Content Placeholder 3"/>
          <p:cNvSpPr>
            <a:spLocks noGrp="1"/>
          </p:cNvSpPr>
          <p:nvPr>
            <p:ph idx="1"/>
          </p:nvPr>
        </p:nvSpPr>
        <p:spPr>
          <a:xfrm>
            <a:off x="192024" y="1103144"/>
            <a:ext cx="8642640" cy="4195415"/>
          </a:xfrm>
        </p:spPr>
        <p:txBody>
          <a:bodyPr/>
          <a:lstStyle/>
          <a:p>
            <a:pPr lvl="0"/>
            <a:r>
              <a:rPr lang="en-US" dirty="0"/>
              <a:t>The concentration of </a:t>
            </a:r>
            <a:r>
              <a:rPr lang="en-US" baseline="30000" dirty="0"/>
              <a:t>131</a:t>
            </a:r>
            <a:r>
              <a:rPr lang="en-US" dirty="0"/>
              <a:t>I (Type F) in air in an unrestricted area is 3x10</a:t>
            </a:r>
            <a:r>
              <a:rPr lang="en-US" baseline="30000" dirty="0"/>
              <a:t>2</a:t>
            </a:r>
            <a:r>
              <a:rPr lang="en-US" dirty="0"/>
              <a:t> Bq/m</a:t>
            </a:r>
            <a:r>
              <a:rPr lang="en-US" baseline="30000" dirty="0"/>
              <a:t>3</a:t>
            </a:r>
            <a:r>
              <a:rPr lang="en-US" dirty="0"/>
              <a:t>. Assuming this concentration to remain constant over a period of one year, and using ICRP-60 data</a:t>
            </a:r>
          </a:p>
          <a:p>
            <a:pPr marL="860425" lvl="1" indent="-514350">
              <a:buFont typeface="+mj-lt"/>
              <a:buAutoNum type="alphaLcParenR"/>
            </a:pPr>
            <a:r>
              <a:rPr lang="en-US" sz="2800" dirty="0"/>
              <a:t>What is the dose coefficient in this case for a 1 year-old child and for an adult? </a:t>
            </a:r>
          </a:p>
          <a:p>
            <a:pPr marL="860425" lvl="1" indent="-514350">
              <a:buFont typeface="+mj-lt"/>
              <a:buAutoNum type="alphaLcParenR"/>
            </a:pPr>
            <a:r>
              <a:rPr lang="en-US" sz="2800" dirty="0"/>
              <a:t>What is the ratio of these coefficients? </a:t>
            </a:r>
          </a:p>
          <a:p>
            <a:pPr marL="860425" lvl="1" indent="-514350">
              <a:buFont typeface="+mj-lt"/>
              <a:buAutoNum type="alphaLcParenR"/>
            </a:pPr>
            <a:r>
              <a:rPr lang="en-US" sz="2800" dirty="0">
                <a:solidFill>
                  <a:srgbClr val="FF0000"/>
                </a:solidFill>
              </a:rPr>
              <a:t>What would be the effective dose to the child and to the adult as a result of the 1 year exposure? </a:t>
            </a:r>
          </a:p>
          <a:p>
            <a:pPr marL="860425" lvl="1" indent="-514350">
              <a:buFont typeface="+mj-lt"/>
              <a:buAutoNum type="alphaLcParenR"/>
            </a:pPr>
            <a:r>
              <a:rPr lang="en-US" sz="2800" dirty="0">
                <a:solidFill>
                  <a:srgbClr val="FF0000"/>
                </a:solidFill>
              </a:rPr>
              <a:t>What is the ratio?</a:t>
            </a:r>
          </a:p>
        </p:txBody>
      </p:sp>
    </p:spTree>
    <p:extLst>
      <p:ext uri="{BB962C8B-B14F-4D97-AF65-F5344CB8AC3E}">
        <p14:creationId xmlns:p14="http://schemas.microsoft.com/office/powerpoint/2010/main" val="1889574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 </a:t>
            </a:r>
            <a:r>
              <a:rPr lang="en-US" dirty="0">
                <a:solidFill>
                  <a:srgbClr val="FF0000"/>
                </a:solidFill>
              </a:rPr>
              <a:t>(c) and (d)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13" y="1792428"/>
            <a:ext cx="8642350" cy="3496981"/>
          </a:xfrm>
        </p:spPr>
      </p:pic>
    </p:spTree>
    <p:extLst>
      <p:ext uri="{BB962C8B-B14F-4D97-AF65-F5344CB8AC3E}">
        <p14:creationId xmlns:p14="http://schemas.microsoft.com/office/powerpoint/2010/main" val="18989274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Question 2 </a:t>
            </a:r>
            <a:r>
              <a:rPr lang="en-US" dirty="0">
                <a:solidFill>
                  <a:srgbClr val="FF0000"/>
                </a:solidFill>
              </a:rPr>
              <a:t>(c) and (d)</a:t>
            </a:r>
            <a:endParaRPr lang="en-US" dirty="0"/>
          </a:p>
        </p:txBody>
      </p:sp>
      <p:sp>
        <p:nvSpPr>
          <p:cNvPr id="4" name="Content Placeholder 3"/>
          <p:cNvSpPr>
            <a:spLocks noGrp="1"/>
          </p:cNvSpPr>
          <p:nvPr>
            <p:ph idx="1"/>
          </p:nvPr>
        </p:nvSpPr>
        <p:spPr>
          <a:xfrm>
            <a:off x="192024" y="1103144"/>
            <a:ext cx="8642640" cy="4195415"/>
          </a:xfrm>
        </p:spPr>
        <p:txBody>
          <a:bodyPr/>
          <a:lstStyle/>
          <a:p>
            <a:pPr marL="514350" indent="-514350">
              <a:buFont typeface="+mj-lt"/>
              <a:buAutoNum type="arabicPeriod"/>
            </a:pPr>
            <a:r>
              <a:rPr lang="en-US" dirty="0"/>
              <a:t>Click Biological Data.</a:t>
            </a:r>
          </a:p>
          <a:p>
            <a:pPr marL="514350" indent="-514350">
              <a:buFont typeface="+mj-lt"/>
              <a:buAutoNum type="arabicPeriod"/>
            </a:pPr>
            <a:r>
              <a:rPr lang="en-US" dirty="0"/>
              <a:t>ICRP‐89 Reference Values.</a:t>
            </a:r>
          </a:p>
          <a:p>
            <a:pPr marL="514350" indent="-514350">
              <a:buFont typeface="+mj-lt"/>
              <a:buAutoNum type="arabicPeriod"/>
            </a:pPr>
            <a:r>
              <a:rPr lang="en-US" dirty="0"/>
              <a:t>Respiratory Function, Ventilation, Light Exercise:</a:t>
            </a:r>
          </a:p>
          <a:p>
            <a:pPr marL="0" indent="0">
              <a:buNone/>
            </a:pPr>
            <a:r>
              <a:rPr lang="en-US" dirty="0">
                <a:solidFill>
                  <a:srgbClr val="FF0000"/>
                </a:solidFill>
              </a:rPr>
              <a:t>Child = 0.35 m</a:t>
            </a:r>
            <a:r>
              <a:rPr lang="en-US" baseline="30000" dirty="0">
                <a:solidFill>
                  <a:srgbClr val="FF0000"/>
                </a:solidFill>
              </a:rPr>
              <a:t>3</a:t>
            </a:r>
            <a:r>
              <a:rPr lang="en-US" dirty="0">
                <a:solidFill>
                  <a:srgbClr val="FF0000"/>
                </a:solidFill>
              </a:rPr>
              <a:t>/</a:t>
            </a:r>
            <a:r>
              <a:rPr lang="en-US" dirty="0" err="1">
                <a:solidFill>
                  <a:srgbClr val="FF0000"/>
                </a:solidFill>
              </a:rPr>
              <a:t>hr</a:t>
            </a:r>
            <a:r>
              <a:rPr lang="en-US" dirty="0">
                <a:solidFill>
                  <a:srgbClr val="FF0000"/>
                </a:solidFill>
              </a:rPr>
              <a:t>                   Adult = 1.5 m</a:t>
            </a:r>
            <a:r>
              <a:rPr lang="en-US" baseline="30000" dirty="0">
                <a:solidFill>
                  <a:srgbClr val="FF0000"/>
                </a:solidFill>
              </a:rPr>
              <a:t>3</a:t>
            </a:r>
            <a:r>
              <a:rPr lang="en-US" dirty="0">
                <a:solidFill>
                  <a:srgbClr val="FF0000"/>
                </a:solidFill>
              </a:rPr>
              <a:t>/</a:t>
            </a:r>
            <a:r>
              <a:rPr lang="en-US" dirty="0" err="1">
                <a:solidFill>
                  <a:srgbClr val="FF0000"/>
                </a:solidFill>
              </a:rPr>
              <a:t>hr</a:t>
            </a:r>
            <a:endParaRPr lang="en-US" dirty="0">
              <a:solidFill>
                <a:srgbClr val="FF0000"/>
              </a:solidFill>
            </a:endParaRPr>
          </a:p>
          <a:p>
            <a:pPr marL="0" indent="0">
              <a:buNone/>
            </a:pPr>
            <a:endParaRPr lang="en-US" dirty="0">
              <a:solidFill>
                <a:srgbClr val="FF0000"/>
              </a:solidFill>
            </a:endParaRPr>
          </a:p>
        </p:txBody>
      </p:sp>
    </p:spTree>
    <p:extLst>
      <p:ext uri="{BB962C8B-B14F-4D97-AF65-F5344CB8AC3E}">
        <p14:creationId xmlns:p14="http://schemas.microsoft.com/office/powerpoint/2010/main" val="1097122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2 </a:t>
            </a:r>
            <a:r>
              <a:rPr lang="en-US" dirty="0">
                <a:solidFill>
                  <a:srgbClr val="FF0000"/>
                </a:solidFill>
              </a:rPr>
              <a:t>(c) and (d)</a:t>
            </a:r>
            <a:endParaRPr lang="en-US" dirty="0"/>
          </a:p>
        </p:txBody>
      </p:sp>
      <p:sp>
        <p:nvSpPr>
          <p:cNvPr id="4" name="Content Placeholder 3"/>
          <p:cNvSpPr>
            <a:spLocks noGrp="1"/>
          </p:cNvSpPr>
          <p:nvPr>
            <p:ph idx="1"/>
          </p:nvPr>
        </p:nvSpPr>
        <p:spPr>
          <a:xfrm>
            <a:off x="192024" y="794795"/>
            <a:ext cx="8642640" cy="5723992"/>
          </a:xfrm>
        </p:spPr>
        <p:txBody>
          <a:bodyPr/>
          <a:lstStyle/>
          <a:p>
            <a:pPr marL="0" indent="0">
              <a:buNone/>
            </a:pPr>
            <a:r>
              <a:rPr lang="en-US" dirty="0"/>
              <a:t>c) The annual doses are:</a:t>
            </a:r>
          </a:p>
          <a:p>
            <a:pPr>
              <a:lnSpc>
                <a:spcPct val="100000"/>
              </a:lnSpc>
              <a:spcBef>
                <a:spcPts val="0"/>
              </a:spcBef>
            </a:pPr>
            <a:r>
              <a:rPr lang="en-US" b="1" dirty="0"/>
              <a:t>Child: </a:t>
            </a:r>
          </a:p>
          <a:p>
            <a:pPr marL="0" indent="0">
              <a:lnSpc>
                <a:spcPct val="100000"/>
              </a:lnSpc>
              <a:spcBef>
                <a:spcPts val="0"/>
              </a:spcBef>
              <a:buNone/>
            </a:pPr>
            <a:r>
              <a:rPr lang="en-US" dirty="0"/>
              <a:t>D = 7.2E‐8 </a:t>
            </a:r>
            <a:r>
              <a:rPr lang="en-US" dirty="0" err="1" smtClean="0"/>
              <a:t>Sv</a:t>
            </a:r>
            <a:r>
              <a:rPr lang="en-US" dirty="0" smtClean="0"/>
              <a:t>/</a:t>
            </a:r>
            <a:r>
              <a:rPr lang="en-US" dirty="0" err="1" smtClean="0"/>
              <a:t>Bq</a:t>
            </a:r>
            <a:r>
              <a:rPr lang="en-US" dirty="0" smtClean="0"/>
              <a:t> </a:t>
            </a:r>
            <a:r>
              <a:rPr lang="en-US" dirty="0"/>
              <a:t>x 300 </a:t>
            </a:r>
            <a:r>
              <a:rPr lang="en-US" dirty="0" err="1" smtClean="0"/>
              <a:t>Bq</a:t>
            </a:r>
            <a:r>
              <a:rPr lang="en-US" dirty="0" smtClean="0"/>
              <a:t>/m</a:t>
            </a:r>
            <a:r>
              <a:rPr lang="en-US" baseline="30000" dirty="0" smtClean="0"/>
              <a:t>3</a:t>
            </a:r>
            <a:r>
              <a:rPr lang="en-US" dirty="0" smtClean="0"/>
              <a:t> </a:t>
            </a:r>
            <a:r>
              <a:rPr lang="en-US" dirty="0"/>
              <a:t>x 0.35 </a:t>
            </a:r>
            <a:r>
              <a:rPr lang="en-US" dirty="0" smtClean="0"/>
              <a:t>m</a:t>
            </a:r>
            <a:r>
              <a:rPr lang="en-US" baseline="30000" dirty="0" smtClean="0"/>
              <a:t>3</a:t>
            </a:r>
            <a:r>
              <a:rPr lang="en-US" dirty="0" smtClean="0"/>
              <a:t>/</a:t>
            </a:r>
            <a:r>
              <a:rPr lang="en-US" dirty="0" err="1" smtClean="0"/>
              <a:t>hr</a:t>
            </a:r>
            <a:r>
              <a:rPr lang="en-US" dirty="0" smtClean="0"/>
              <a:t> </a:t>
            </a:r>
            <a:r>
              <a:rPr lang="en-US" dirty="0"/>
              <a:t>x </a:t>
            </a:r>
            <a:r>
              <a:rPr lang="en-US" dirty="0" smtClean="0"/>
              <a:t>8760 </a:t>
            </a:r>
            <a:r>
              <a:rPr lang="en-US" dirty="0" err="1" smtClean="0"/>
              <a:t>hr</a:t>
            </a:r>
            <a:r>
              <a:rPr lang="en-US" dirty="0" smtClean="0"/>
              <a:t>/</a:t>
            </a:r>
            <a:r>
              <a:rPr lang="en-US" dirty="0" err="1" smtClean="0"/>
              <a:t>yr</a:t>
            </a:r>
            <a:r>
              <a:rPr lang="en-US" dirty="0" smtClean="0"/>
              <a:t> x 1 </a:t>
            </a:r>
            <a:r>
              <a:rPr lang="en-US" dirty="0" err="1" smtClean="0"/>
              <a:t>yr</a:t>
            </a:r>
            <a:r>
              <a:rPr lang="en-US" dirty="0" smtClean="0"/>
              <a:t> = </a:t>
            </a:r>
            <a:r>
              <a:rPr lang="en-US" b="1" dirty="0">
                <a:solidFill>
                  <a:srgbClr val="FF0000"/>
                </a:solidFill>
              </a:rPr>
              <a:t>0.066 </a:t>
            </a:r>
            <a:r>
              <a:rPr lang="en-US" b="1" dirty="0" err="1" smtClean="0">
                <a:solidFill>
                  <a:srgbClr val="FF0000"/>
                </a:solidFill>
              </a:rPr>
              <a:t>Sv</a:t>
            </a:r>
            <a:endParaRPr lang="en-US" b="1" dirty="0">
              <a:solidFill>
                <a:srgbClr val="FF0000"/>
              </a:solidFill>
            </a:endParaRPr>
          </a:p>
          <a:p>
            <a:pPr marL="0" indent="0">
              <a:lnSpc>
                <a:spcPct val="100000"/>
              </a:lnSpc>
              <a:spcBef>
                <a:spcPts val="0"/>
              </a:spcBef>
              <a:buNone/>
            </a:pPr>
            <a:endParaRPr lang="en-US" b="1" dirty="0">
              <a:solidFill>
                <a:srgbClr val="FF0000"/>
              </a:solidFill>
            </a:endParaRPr>
          </a:p>
          <a:p>
            <a:pPr>
              <a:lnSpc>
                <a:spcPct val="100000"/>
              </a:lnSpc>
              <a:spcBef>
                <a:spcPts val="0"/>
              </a:spcBef>
            </a:pPr>
            <a:r>
              <a:rPr lang="en-US" b="1" dirty="0"/>
              <a:t>Adult: </a:t>
            </a:r>
          </a:p>
          <a:p>
            <a:pPr marL="0" indent="0">
              <a:lnSpc>
                <a:spcPct val="100000"/>
              </a:lnSpc>
              <a:spcBef>
                <a:spcPts val="0"/>
              </a:spcBef>
              <a:buNone/>
            </a:pPr>
            <a:r>
              <a:rPr lang="en-US" dirty="0"/>
              <a:t>D = 7.4E‐9 </a:t>
            </a:r>
            <a:r>
              <a:rPr lang="en-US" dirty="0" err="1" smtClean="0"/>
              <a:t>Sv</a:t>
            </a:r>
            <a:r>
              <a:rPr lang="en-US" dirty="0" smtClean="0"/>
              <a:t>/</a:t>
            </a:r>
            <a:r>
              <a:rPr lang="en-US" dirty="0" err="1" smtClean="0"/>
              <a:t>Bq</a:t>
            </a:r>
            <a:r>
              <a:rPr lang="en-US" dirty="0" smtClean="0"/>
              <a:t> </a:t>
            </a:r>
            <a:r>
              <a:rPr lang="en-US" dirty="0"/>
              <a:t>x 300 </a:t>
            </a:r>
            <a:r>
              <a:rPr lang="en-US" dirty="0" err="1" smtClean="0"/>
              <a:t>Bq</a:t>
            </a:r>
            <a:r>
              <a:rPr lang="en-US" dirty="0" smtClean="0"/>
              <a:t>/m</a:t>
            </a:r>
            <a:r>
              <a:rPr lang="en-US" baseline="30000" dirty="0" smtClean="0"/>
              <a:t>3</a:t>
            </a:r>
            <a:r>
              <a:rPr lang="en-US" dirty="0" smtClean="0"/>
              <a:t> </a:t>
            </a:r>
            <a:r>
              <a:rPr lang="en-US" dirty="0"/>
              <a:t>x </a:t>
            </a:r>
            <a:r>
              <a:rPr lang="en-US" dirty="0" smtClean="0"/>
              <a:t>1.50 m</a:t>
            </a:r>
            <a:r>
              <a:rPr lang="en-US" baseline="30000" dirty="0" smtClean="0"/>
              <a:t>3</a:t>
            </a:r>
            <a:r>
              <a:rPr lang="en-US" dirty="0" smtClean="0"/>
              <a:t>/</a:t>
            </a:r>
            <a:r>
              <a:rPr lang="en-US" dirty="0" err="1" smtClean="0"/>
              <a:t>hr</a:t>
            </a:r>
            <a:r>
              <a:rPr lang="en-US" dirty="0" smtClean="0"/>
              <a:t> x 8760</a:t>
            </a:r>
            <a:endParaRPr lang="en-US" dirty="0"/>
          </a:p>
          <a:p>
            <a:pPr marL="0" indent="0">
              <a:lnSpc>
                <a:spcPct val="100000"/>
              </a:lnSpc>
              <a:spcBef>
                <a:spcPts val="0"/>
              </a:spcBef>
              <a:buNone/>
            </a:pPr>
            <a:r>
              <a:rPr lang="en-US" dirty="0" err="1" smtClean="0"/>
              <a:t>hr</a:t>
            </a:r>
            <a:r>
              <a:rPr lang="en-US" dirty="0" smtClean="0"/>
              <a:t>/</a:t>
            </a:r>
            <a:r>
              <a:rPr lang="en-US" dirty="0" err="1" smtClean="0"/>
              <a:t>yr</a:t>
            </a:r>
            <a:r>
              <a:rPr lang="en-US" dirty="0" smtClean="0"/>
              <a:t> x 1 </a:t>
            </a:r>
            <a:r>
              <a:rPr lang="en-US" dirty="0" err="1" smtClean="0"/>
              <a:t>yr</a:t>
            </a:r>
            <a:r>
              <a:rPr lang="en-US" dirty="0" smtClean="0"/>
              <a:t> </a:t>
            </a:r>
            <a:r>
              <a:rPr lang="en-US" dirty="0"/>
              <a:t>= </a:t>
            </a:r>
            <a:r>
              <a:rPr lang="en-US" b="1" dirty="0">
                <a:solidFill>
                  <a:srgbClr val="FF0000"/>
                </a:solidFill>
              </a:rPr>
              <a:t>0.029 </a:t>
            </a:r>
            <a:r>
              <a:rPr lang="en-US" b="1" dirty="0" err="1" smtClean="0">
                <a:solidFill>
                  <a:srgbClr val="FF0000"/>
                </a:solidFill>
              </a:rPr>
              <a:t>Sv</a:t>
            </a:r>
            <a:endParaRPr lang="en-US" b="1" dirty="0" smtClean="0">
              <a:solidFill>
                <a:srgbClr val="FF0000"/>
              </a:solidFill>
            </a:endParaRPr>
          </a:p>
          <a:p>
            <a:pPr marL="0" indent="0">
              <a:lnSpc>
                <a:spcPct val="100000"/>
              </a:lnSpc>
              <a:spcBef>
                <a:spcPts val="0"/>
              </a:spcBef>
              <a:buNone/>
            </a:pPr>
            <a:endParaRPr lang="en-US" b="1" dirty="0">
              <a:solidFill>
                <a:srgbClr val="FF0000"/>
              </a:solidFill>
            </a:endParaRPr>
          </a:p>
          <a:p>
            <a:pPr marL="0" indent="0">
              <a:lnSpc>
                <a:spcPct val="100000"/>
              </a:lnSpc>
              <a:spcBef>
                <a:spcPts val="0"/>
              </a:spcBef>
              <a:buNone/>
            </a:pPr>
            <a:r>
              <a:rPr lang="en-US" dirty="0"/>
              <a:t>d) Ratio of annual dose </a:t>
            </a:r>
            <a:r>
              <a:rPr lang="en-US" dirty="0" smtClean="0"/>
              <a:t>(</a:t>
            </a:r>
            <a:r>
              <a:rPr lang="en-US" dirty="0"/>
              <a:t>Child/Adult) </a:t>
            </a:r>
            <a:r>
              <a:rPr lang="en-US" dirty="0" smtClean="0"/>
              <a:t>= 0.066/0.029 </a:t>
            </a:r>
            <a:r>
              <a:rPr lang="en-US" dirty="0"/>
              <a:t>= </a:t>
            </a:r>
            <a:r>
              <a:rPr lang="en-US" b="1" dirty="0">
                <a:solidFill>
                  <a:srgbClr val="FF0000"/>
                </a:solidFill>
              </a:rPr>
              <a:t>2.3</a:t>
            </a:r>
          </a:p>
          <a:p>
            <a:pPr marL="0" indent="0">
              <a:buNone/>
            </a:pPr>
            <a:r>
              <a:rPr lang="en-US" sz="2000" i="1" dirty="0"/>
              <a:t>Although the ratio of dose coefficients is 9.7, the ratio of annual doses is 2.3. The reason for this difference in ratios is the difference in breathing rates.</a:t>
            </a:r>
          </a:p>
          <a:p>
            <a:pPr marL="0" indent="0">
              <a:buNone/>
            </a:pPr>
            <a:endParaRPr lang="en-US" dirty="0">
              <a:solidFill>
                <a:srgbClr val="FF0000"/>
              </a:solidFill>
            </a:endParaRPr>
          </a:p>
        </p:txBody>
      </p:sp>
    </p:spTree>
    <p:extLst>
      <p:ext uri="{BB962C8B-B14F-4D97-AF65-F5344CB8AC3E}">
        <p14:creationId xmlns:p14="http://schemas.microsoft.com/office/powerpoint/2010/main" val="1688062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3385" y="253529"/>
            <a:ext cx="8628678" cy="484748"/>
          </a:xfrm>
        </p:spPr>
        <p:txBody>
          <a:bodyPr/>
          <a:lstStyle/>
          <a:p>
            <a:r>
              <a:rPr lang="en-US" dirty="0">
                <a:solidFill>
                  <a:srgbClr val="1E7640"/>
                </a:solidFill>
              </a:rPr>
              <a:t>Oak Ridge National Laboratory</a:t>
            </a:r>
          </a:p>
        </p:txBody>
      </p:sp>
      <p:pic>
        <p:nvPicPr>
          <p:cNvPr id="10" name="Picture 9"/>
          <p:cNvPicPr>
            <a:picLocks noChangeAspect="1"/>
          </p:cNvPicPr>
          <p:nvPr/>
        </p:nvPicPr>
        <p:blipFill rotWithShape="1">
          <a:blip r:embed="rId2"/>
          <a:srcRect l="1230" t="11321" b="8590"/>
          <a:stretch/>
        </p:blipFill>
        <p:spPr>
          <a:xfrm>
            <a:off x="185942" y="857114"/>
            <a:ext cx="8958058" cy="5315087"/>
          </a:xfrm>
          <a:prstGeom prst="rect">
            <a:avLst/>
          </a:prstGeom>
        </p:spPr>
      </p:pic>
      <p:sp>
        <p:nvSpPr>
          <p:cNvPr id="4" name="Oval 3"/>
          <p:cNvSpPr>
            <a:spLocks noChangeAspect="1"/>
          </p:cNvSpPr>
          <p:nvPr/>
        </p:nvSpPr>
        <p:spPr>
          <a:xfrm>
            <a:off x="2590800" y="2514600"/>
            <a:ext cx="1651000" cy="1524000"/>
          </a:xfrm>
          <a:prstGeom prst="ellipse">
            <a:avLst/>
          </a:prstGeom>
          <a:noFill/>
          <a:ln w="28575" cmpd="sng">
            <a:solidFill>
              <a:schemeClr val="accent5"/>
            </a:solidFill>
          </a:ln>
          <a:effectLst/>
          <a:scene3d>
            <a:camera prst="orthographicFront">
              <a:rot lat="0" lon="0" rev="0"/>
            </a:camera>
            <a:lightRig rig="balanced" dir="t">
              <a:rot lat="0" lon="0" rev="0"/>
            </a:lightRig>
          </a:scene3d>
          <a:sp3d>
            <a:contourClr>
              <a:schemeClr val="lt1"/>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400" fontAlgn="base">
              <a:lnSpc>
                <a:spcPct val="90000"/>
              </a:lnSpc>
              <a:spcBef>
                <a:spcPct val="0"/>
              </a:spcBef>
              <a:spcAft>
                <a:spcPct val="0"/>
              </a:spcAft>
            </a:pPr>
            <a:endParaRPr lang="en-US" dirty="0">
              <a:solidFill>
                <a:prstClr val="black"/>
              </a:solidFill>
              <a:latin typeface="Arial"/>
            </a:endParaRPr>
          </a:p>
        </p:txBody>
      </p:sp>
      <p:pic>
        <p:nvPicPr>
          <p:cNvPr id="3" name="Picture 2"/>
          <p:cNvPicPr>
            <a:picLocks noChangeAspect="1"/>
          </p:cNvPicPr>
          <p:nvPr/>
        </p:nvPicPr>
        <p:blipFill>
          <a:blip r:embed="rId3"/>
          <a:stretch>
            <a:fillRect/>
          </a:stretch>
        </p:blipFill>
        <p:spPr>
          <a:xfrm>
            <a:off x="80397" y="690562"/>
            <a:ext cx="9029700" cy="5476875"/>
          </a:xfrm>
          <a:prstGeom prst="rect">
            <a:avLst/>
          </a:prstGeom>
        </p:spPr>
      </p:pic>
      <p:sp>
        <p:nvSpPr>
          <p:cNvPr id="7" name="Oval 6"/>
          <p:cNvSpPr>
            <a:spLocks noChangeAspect="1"/>
          </p:cNvSpPr>
          <p:nvPr/>
        </p:nvSpPr>
        <p:spPr>
          <a:xfrm>
            <a:off x="2411730" y="2434590"/>
            <a:ext cx="1830070" cy="1524000"/>
          </a:xfrm>
          <a:prstGeom prst="ellipse">
            <a:avLst/>
          </a:prstGeom>
          <a:noFill/>
          <a:ln w="28575" cmpd="sng">
            <a:solidFill>
              <a:schemeClr val="accent5"/>
            </a:solidFill>
          </a:ln>
          <a:effectLst/>
          <a:scene3d>
            <a:camera prst="orthographicFront">
              <a:rot lat="0" lon="0" rev="0"/>
            </a:camera>
            <a:lightRig rig="balanced" dir="t">
              <a:rot lat="0" lon="0" rev="0"/>
            </a:lightRig>
          </a:scene3d>
          <a:sp3d>
            <a:contourClr>
              <a:schemeClr val="lt1"/>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400" fontAlgn="base">
              <a:lnSpc>
                <a:spcPct val="90000"/>
              </a:lnSpc>
              <a:spcBef>
                <a:spcPct val="0"/>
              </a:spcBef>
              <a:spcAft>
                <a:spcPct val="0"/>
              </a:spcAft>
            </a:pPr>
            <a:endParaRPr lang="en-US" dirty="0">
              <a:solidFill>
                <a:prstClr val="black"/>
              </a:solidFill>
              <a:latin typeface="Arial"/>
            </a:endParaRPr>
          </a:p>
        </p:txBody>
      </p:sp>
    </p:spTree>
    <p:extLst>
      <p:ext uri="{BB962C8B-B14F-4D97-AF65-F5344CB8AC3E}">
        <p14:creationId xmlns:p14="http://schemas.microsoft.com/office/powerpoint/2010/main" val="210749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3</a:t>
            </a:r>
          </a:p>
        </p:txBody>
      </p:sp>
      <p:sp>
        <p:nvSpPr>
          <p:cNvPr id="4" name="Content Placeholder 3"/>
          <p:cNvSpPr>
            <a:spLocks noGrp="1"/>
          </p:cNvSpPr>
          <p:nvPr>
            <p:ph idx="1"/>
          </p:nvPr>
        </p:nvSpPr>
        <p:spPr>
          <a:xfrm>
            <a:off x="201168" y="885246"/>
            <a:ext cx="8642640" cy="4195415"/>
          </a:xfrm>
        </p:spPr>
        <p:txBody>
          <a:bodyPr/>
          <a:lstStyle/>
          <a:p>
            <a:pPr lvl="0"/>
            <a:r>
              <a:rPr lang="en-US" dirty="0"/>
              <a:t>A worker is suspected of having inhaled airborne </a:t>
            </a:r>
            <a:r>
              <a:rPr lang="en-US" baseline="30000" dirty="0"/>
              <a:t>134</a:t>
            </a:r>
            <a:r>
              <a:rPr lang="en-US" dirty="0"/>
              <a:t>Cs (Type F) and was asked to collect a 24-hour urine sample. The sample was collected 5 days following the suspected intake incident, and showed an activity of 50 </a:t>
            </a:r>
            <a:r>
              <a:rPr lang="en-US" dirty="0" err="1"/>
              <a:t>Bq</a:t>
            </a:r>
            <a:r>
              <a:rPr lang="en-US" dirty="0"/>
              <a:t>/mL of urine.  The volume of urine was 950 </a:t>
            </a:r>
            <a:r>
              <a:rPr lang="en-US" dirty="0" err="1"/>
              <a:t>mL.</a:t>
            </a:r>
            <a:r>
              <a:rPr lang="en-US" dirty="0"/>
              <a:t> </a:t>
            </a:r>
          </a:p>
          <a:p>
            <a:pPr marL="514350" lvl="0" indent="-514350">
              <a:buFont typeface="+mj-lt"/>
              <a:buAutoNum type="alphaLcParenR"/>
            </a:pPr>
            <a:r>
              <a:rPr lang="en-US" dirty="0"/>
              <a:t>What is the estimated intake?</a:t>
            </a:r>
          </a:p>
          <a:p>
            <a:pPr marL="514350" lvl="0" indent="-514350">
              <a:buFont typeface="+mj-lt"/>
              <a:buAutoNum type="alphaLcParenR"/>
            </a:pPr>
            <a:r>
              <a:rPr lang="en-US" dirty="0"/>
              <a:t>What is the resulting effective dose? </a:t>
            </a:r>
          </a:p>
          <a:p>
            <a:pPr marL="514350" lvl="0" indent="-514350">
              <a:buFont typeface="+mj-lt"/>
              <a:buAutoNum type="alphaLcParenR"/>
            </a:pPr>
            <a:r>
              <a:rPr lang="en-US" dirty="0"/>
              <a:t>Which organ receive the highest dose from this exposure and does it exceed the 0.5 Sv imposed by US regulations on organ dose? </a:t>
            </a:r>
          </a:p>
        </p:txBody>
      </p:sp>
    </p:spTree>
    <p:extLst>
      <p:ext uri="{BB962C8B-B14F-4D97-AF65-F5344CB8AC3E}">
        <p14:creationId xmlns:p14="http://schemas.microsoft.com/office/powerpoint/2010/main" val="20773693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3 </a:t>
            </a:r>
            <a:r>
              <a:rPr lang="en-US" dirty="0">
                <a:solidFill>
                  <a:srgbClr val="FF0000"/>
                </a:solidFill>
              </a:rPr>
              <a:t>(a)</a:t>
            </a:r>
          </a:p>
        </p:txBody>
      </p:sp>
      <p:sp>
        <p:nvSpPr>
          <p:cNvPr id="4" name="Content Placeholder 3"/>
          <p:cNvSpPr>
            <a:spLocks noGrp="1"/>
          </p:cNvSpPr>
          <p:nvPr>
            <p:ph idx="1"/>
          </p:nvPr>
        </p:nvSpPr>
        <p:spPr>
          <a:xfrm>
            <a:off x="201168" y="885246"/>
            <a:ext cx="8642640" cy="4195415"/>
          </a:xfrm>
        </p:spPr>
        <p:txBody>
          <a:bodyPr/>
          <a:lstStyle/>
          <a:p>
            <a:pPr lvl="0"/>
            <a:r>
              <a:rPr lang="en-US" dirty="0"/>
              <a:t>A worker is suspected of having inhaled airborne </a:t>
            </a:r>
            <a:r>
              <a:rPr lang="en-US" baseline="30000" dirty="0"/>
              <a:t>134</a:t>
            </a:r>
            <a:r>
              <a:rPr lang="en-US" dirty="0"/>
              <a:t>Cs (Type F) and was asked to collect a 24-hour urine sample. The sample was collected 5 days following the suspected intake incident, and showed an activity of 50 </a:t>
            </a:r>
            <a:r>
              <a:rPr lang="en-US" dirty="0" err="1"/>
              <a:t>Bq</a:t>
            </a:r>
            <a:r>
              <a:rPr lang="en-US" dirty="0"/>
              <a:t>/mL of urine.  The volume of urine was 950 </a:t>
            </a:r>
            <a:r>
              <a:rPr lang="en-US" dirty="0" err="1"/>
              <a:t>mL.</a:t>
            </a:r>
            <a:r>
              <a:rPr lang="en-US" dirty="0"/>
              <a:t> </a:t>
            </a:r>
          </a:p>
          <a:p>
            <a:pPr marL="514350" lvl="0" indent="-514350">
              <a:buFont typeface="+mj-lt"/>
              <a:buAutoNum type="alphaLcParenR"/>
            </a:pPr>
            <a:r>
              <a:rPr lang="en-US" dirty="0">
                <a:solidFill>
                  <a:srgbClr val="FF0000"/>
                </a:solidFill>
              </a:rPr>
              <a:t>What is the estimated intake?</a:t>
            </a:r>
          </a:p>
          <a:p>
            <a:pPr marL="514350" lvl="0" indent="-514350">
              <a:buFont typeface="+mj-lt"/>
              <a:buAutoNum type="alphaLcParenR"/>
            </a:pPr>
            <a:r>
              <a:rPr lang="en-US" dirty="0"/>
              <a:t>What is the resulting effective dose? </a:t>
            </a:r>
          </a:p>
          <a:p>
            <a:pPr marL="514350" lvl="0" indent="-514350">
              <a:buFont typeface="+mj-lt"/>
              <a:buAutoNum type="alphaLcParenR"/>
            </a:pPr>
            <a:r>
              <a:rPr lang="en-US" dirty="0"/>
              <a:t>Which organ receive the highest dose from this exposure and does it exceed the 0.5 Sv imposed by US regulations on organ dose? </a:t>
            </a:r>
          </a:p>
        </p:txBody>
      </p:sp>
    </p:spTree>
    <p:extLst>
      <p:ext uri="{BB962C8B-B14F-4D97-AF65-F5344CB8AC3E}">
        <p14:creationId xmlns:p14="http://schemas.microsoft.com/office/powerpoint/2010/main" val="2079600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3 </a:t>
            </a:r>
            <a:r>
              <a:rPr lang="en-US" dirty="0">
                <a:solidFill>
                  <a:srgbClr val="FF0000"/>
                </a:solidFill>
              </a:rPr>
              <a:t>(a)</a:t>
            </a:r>
          </a:p>
        </p:txBody>
      </p:sp>
      <p:sp>
        <p:nvSpPr>
          <p:cNvPr id="7" name="Content Placeholder 6"/>
          <p:cNvSpPr>
            <a:spLocks noGrp="1"/>
          </p:cNvSpPr>
          <p:nvPr>
            <p:ph idx="1"/>
          </p:nvPr>
        </p:nvSpPr>
        <p:spPr>
          <a:xfrm>
            <a:off x="287080" y="720368"/>
            <a:ext cx="7365882" cy="2044093"/>
          </a:xfrm>
        </p:spPr>
        <p:txBody>
          <a:bodyPr/>
          <a:lstStyle/>
          <a:p>
            <a:pPr marL="514350" indent="-514350">
              <a:buFont typeface="+mj-lt"/>
              <a:buAutoNum type="arabicPeriod"/>
            </a:pPr>
            <a:r>
              <a:rPr lang="en-US" sz="2400" dirty="0"/>
              <a:t>Click the </a:t>
            </a:r>
            <a:r>
              <a:rPr lang="en-US" sz="2400" b="1" dirty="0"/>
              <a:t>Biological data </a:t>
            </a:r>
            <a:r>
              <a:rPr lang="en-US" sz="2400" dirty="0"/>
              <a:t>tab.</a:t>
            </a:r>
          </a:p>
          <a:p>
            <a:pPr marL="514350" indent="-514350">
              <a:buFont typeface="+mj-lt"/>
              <a:buAutoNum type="arabicPeriod"/>
            </a:pPr>
            <a:r>
              <a:rPr lang="en-US" sz="2400" dirty="0"/>
              <a:t>In the </a:t>
            </a:r>
            <a:r>
              <a:rPr lang="en-US" sz="2400" b="1" dirty="0"/>
              <a:t>Bioassay Data </a:t>
            </a:r>
            <a:r>
              <a:rPr lang="en-US" sz="2400" dirty="0"/>
              <a:t>tab, select </a:t>
            </a:r>
            <a:r>
              <a:rPr lang="en-US" sz="2400" b="1" dirty="0"/>
              <a:t>Cs-134</a:t>
            </a:r>
            <a:r>
              <a:rPr lang="en-US" sz="2400" dirty="0"/>
              <a:t> and select </a:t>
            </a:r>
            <a:r>
              <a:rPr lang="en-US" sz="2400" b="1" dirty="0"/>
              <a:t>Type F</a:t>
            </a:r>
            <a:r>
              <a:rPr lang="en-US" sz="2400" dirty="0"/>
              <a:t> and click </a:t>
            </a:r>
            <a:r>
              <a:rPr lang="en-US" sz="2400" b="1" dirty="0"/>
              <a:t>Display</a:t>
            </a:r>
            <a:r>
              <a:rPr lang="en-US" sz="2400" dirty="0"/>
              <a:t>.</a:t>
            </a:r>
          </a:p>
          <a:p>
            <a:pPr marL="514350" indent="-514350">
              <a:buFont typeface="+mj-lt"/>
              <a:buAutoNum type="arabicPeriod"/>
            </a:pPr>
            <a:r>
              <a:rPr lang="en-US" sz="2400" dirty="0"/>
              <a:t>In the </a:t>
            </a:r>
            <a:r>
              <a:rPr lang="en-US" sz="2400" b="1" dirty="0" err="1"/>
              <a:t>E_Urine</a:t>
            </a:r>
            <a:r>
              <a:rPr lang="en-US" sz="2400" b="1" dirty="0"/>
              <a:t>(t) column </a:t>
            </a:r>
            <a:r>
              <a:rPr lang="en-US" sz="2400" dirty="0"/>
              <a:t>select the row corresponding to </a:t>
            </a:r>
            <a:r>
              <a:rPr lang="en-US" sz="2400" b="1" dirty="0"/>
              <a:t>5 days </a:t>
            </a:r>
            <a:r>
              <a:rPr lang="en-US" sz="2400" dirty="0"/>
              <a:t>and read the value </a:t>
            </a:r>
            <a:r>
              <a:rPr lang="en-US" sz="2400" dirty="0">
                <a:solidFill>
                  <a:srgbClr val="FF0000"/>
                </a:solidFill>
              </a:rPr>
              <a:t>5.43E‐3</a:t>
            </a:r>
            <a:r>
              <a:rPr lang="en-US" sz="2400" dirty="0"/>
              <a:t>. </a:t>
            </a:r>
          </a:p>
          <a:p>
            <a:pPr marL="0" indent="0">
              <a:buNone/>
            </a:pPr>
            <a:r>
              <a:rPr lang="en-US" sz="2000" i="1" dirty="0"/>
              <a:t>This is the urine excretion fraction for that time post‐intake.</a:t>
            </a:r>
          </a:p>
          <a:p>
            <a:pPr marL="514350" indent="-514350">
              <a:buFont typeface="+mj-lt"/>
              <a:buAutoNum type="arabicPeriod"/>
            </a:pPr>
            <a:endParaRPr lang="en-US" sz="2000" i="1" dirty="0"/>
          </a:p>
        </p:txBody>
      </p:sp>
      <p:pic>
        <p:nvPicPr>
          <p:cNvPr id="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18401" y="3615801"/>
            <a:ext cx="7495513" cy="2987017"/>
          </a:xfrm>
          <a:prstGeom prst="rect">
            <a:avLst/>
          </a:prstGeom>
          <a:noFill/>
          <a:ln w="9525">
            <a:noFill/>
            <a:miter lim="800000"/>
            <a:headEnd/>
            <a:tailEnd/>
          </a:ln>
        </p:spPr>
      </p:pic>
    </p:spTree>
    <p:extLst>
      <p:ext uri="{BB962C8B-B14F-4D97-AF65-F5344CB8AC3E}">
        <p14:creationId xmlns:p14="http://schemas.microsoft.com/office/powerpoint/2010/main" val="2681002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3 </a:t>
            </a:r>
            <a:r>
              <a:rPr lang="en-US" dirty="0">
                <a:solidFill>
                  <a:srgbClr val="FF0000"/>
                </a:solidFill>
              </a:rPr>
              <a:t>(a)</a:t>
            </a:r>
          </a:p>
        </p:txBody>
      </p:sp>
      <p:sp>
        <p:nvSpPr>
          <p:cNvPr id="6" name="Content Placeholder 5"/>
          <p:cNvSpPr>
            <a:spLocks noGrp="1"/>
          </p:cNvSpPr>
          <p:nvPr>
            <p:ph idx="1"/>
          </p:nvPr>
        </p:nvSpPr>
        <p:spPr/>
        <p:txBody>
          <a:bodyPr/>
          <a:lstStyle/>
          <a:p>
            <a:pPr marL="0" indent="0">
              <a:buNone/>
            </a:pPr>
            <a:r>
              <a:rPr lang="en-US" b="1" dirty="0"/>
              <a:t>Intake </a:t>
            </a:r>
            <a:r>
              <a:rPr lang="en-US" dirty="0"/>
              <a:t>= </a:t>
            </a:r>
          </a:p>
          <a:p>
            <a:pPr marL="0" indent="0">
              <a:buNone/>
            </a:pPr>
            <a:r>
              <a:rPr lang="en-US" dirty="0"/>
              <a:t>(50 (</a:t>
            </a:r>
            <a:r>
              <a:rPr lang="en-US" dirty="0" err="1"/>
              <a:t>Bq</a:t>
            </a:r>
            <a:r>
              <a:rPr lang="en-US" dirty="0"/>
              <a:t>/mL) x 900 (mL))/5.43E‐3 = </a:t>
            </a:r>
            <a:r>
              <a:rPr lang="en-US" b="1" dirty="0">
                <a:solidFill>
                  <a:srgbClr val="FF0000"/>
                </a:solidFill>
              </a:rPr>
              <a:t>8.29E6 Bq</a:t>
            </a:r>
          </a:p>
          <a:p>
            <a:endParaRPr lang="en-US" dirty="0"/>
          </a:p>
        </p:txBody>
      </p:sp>
    </p:spTree>
    <p:extLst>
      <p:ext uri="{BB962C8B-B14F-4D97-AF65-F5344CB8AC3E}">
        <p14:creationId xmlns:p14="http://schemas.microsoft.com/office/powerpoint/2010/main" val="14323792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3 </a:t>
            </a:r>
            <a:r>
              <a:rPr lang="en-US" dirty="0">
                <a:solidFill>
                  <a:srgbClr val="FF0000"/>
                </a:solidFill>
              </a:rPr>
              <a:t>(b)</a:t>
            </a:r>
            <a:endParaRPr lang="en-US" dirty="0"/>
          </a:p>
        </p:txBody>
      </p:sp>
      <p:sp>
        <p:nvSpPr>
          <p:cNvPr id="4" name="Content Placeholder 3"/>
          <p:cNvSpPr>
            <a:spLocks noGrp="1"/>
          </p:cNvSpPr>
          <p:nvPr>
            <p:ph idx="1"/>
          </p:nvPr>
        </p:nvSpPr>
        <p:spPr>
          <a:xfrm>
            <a:off x="201168" y="885246"/>
            <a:ext cx="8642640" cy="4195415"/>
          </a:xfrm>
        </p:spPr>
        <p:txBody>
          <a:bodyPr/>
          <a:lstStyle/>
          <a:p>
            <a:pPr lvl="0"/>
            <a:r>
              <a:rPr lang="en-US" dirty="0"/>
              <a:t>A worker is suspected of having inhaled airborne </a:t>
            </a:r>
            <a:r>
              <a:rPr lang="en-US" baseline="30000" dirty="0"/>
              <a:t>134</a:t>
            </a:r>
            <a:r>
              <a:rPr lang="en-US" dirty="0"/>
              <a:t>Cs (Type F) and was asked to collect a 24-hour urine sample. The sample was collected 5 days following the suspected intake incident, and showed an activity of 50 </a:t>
            </a:r>
            <a:r>
              <a:rPr lang="en-US" dirty="0" err="1"/>
              <a:t>Bq</a:t>
            </a:r>
            <a:r>
              <a:rPr lang="en-US" dirty="0"/>
              <a:t>/mL of urine.  The volume of urine was 950 </a:t>
            </a:r>
            <a:r>
              <a:rPr lang="en-US" dirty="0" err="1"/>
              <a:t>mL.</a:t>
            </a:r>
            <a:r>
              <a:rPr lang="en-US" dirty="0"/>
              <a:t> </a:t>
            </a:r>
          </a:p>
          <a:p>
            <a:pPr marL="514350" lvl="0" indent="-514350">
              <a:buFont typeface="+mj-lt"/>
              <a:buAutoNum type="alphaLcParenR"/>
            </a:pPr>
            <a:r>
              <a:rPr lang="en-US" dirty="0"/>
              <a:t>What is the estimated intake?</a:t>
            </a:r>
          </a:p>
          <a:p>
            <a:pPr marL="514350" lvl="0" indent="-514350">
              <a:buFont typeface="+mj-lt"/>
              <a:buAutoNum type="alphaLcParenR"/>
            </a:pPr>
            <a:r>
              <a:rPr lang="en-US" dirty="0">
                <a:solidFill>
                  <a:srgbClr val="FF0000"/>
                </a:solidFill>
              </a:rPr>
              <a:t>What is the resulting effective dose? </a:t>
            </a:r>
          </a:p>
          <a:p>
            <a:pPr marL="514350" lvl="0" indent="-514350">
              <a:buFont typeface="+mj-lt"/>
              <a:buAutoNum type="alphaLcParenR"/>
            </a:pPr>
            <a:r>
              <a:rPr lang="en-US" dirty="0"/>
              <a:t>Which organ receive the highest dose from this exposure and does it exceed the 0.5 Sv imposed by US regulations on organ dose? </a:t>
            </a:r>
          </a:p>
        </p:txBody>
      </p:sp>
    </p:spTree>
    <p:extLst>
      <p:ext uri="{BB962C8B-B14F-4D97-AF65-F5344CB8AC3E}">
        <p14:creationId xmlns:p14="http://schemas.microsoft.com/office/powerpoint/2010/main" val="15558537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3 </a:t>
            </a:r>
            <a:r>
              <a:rPr lang="en-US" dirty="0">
                <a:solidFill>
                  <a:srgbClr val="FF0000"/>
                </a:solidFill>
              </a:rPr>
              <a:t>(b)</a:t>
            </a:r>
            <a:endParaRPr lang="en-US" dirty="0"/>
          </a:p>
        </p:txBody>
      </p:sp>
      <p:sp>
        <p:nvSpPr>
          <p:cNvPr id="4" name="Content Placeholder 3"/>
          <p:cNvSpPr>
            <a:spLocks noGrp="1"/>
          </p:cNvSpPr>
          <p:nvPr>
            <p:ph idx="1"/>
          </p:nvPr>
        </p:nvSpPr>
        <p:spPr>
          <a:xfrm>
            <a:off x="201168" y="885246"/>
            <a:ext cx="8642640" cy="4195415"/>
          </a:xfrm>
        </p:spPr>
        <p:txBody>
          <a:bodyPr/>
          <a:lstStyle/>
          <a:p>
            <a:pPr marL="514350" indent="-514350">
              <a:buFont typeface="+mj-lt"/>
              <a:buAutoNum type="arabicPeriod"/>
            </a:pPr>
            <a:r>
              <a:rPr lang="en-US" dirty="0"/>
              <a:t>Click </a:t>
            </a:r>
            <a:r>
              <a:rPr lang="en-US" b="1" dirty="0"/>
              <a:t>Dose Coefficient </a:t>
            </a:r>
            <a:r>
              <a:rPr lang="en-US" dirty="0"/>
              <a:t>tab.</a:t>
            </a:r>
          </a:p>
          <a:p>
            <a:pPr marL="514350" indent="-514350">
              <a:buFont typeface="+mj-lt"/>
              <a:buAutoNum type="arabicPeriod"/>
            </a:pPr>
            <a:r>
              <a:rPr lang="en-US" dirty="0"/>
              <a:t>ICRP‐68 worker data</a:t>
            </a:r>
          </a:p>
          <a:p>
            <a:pPr marL="514350" indent="-514350">
              <a:buFont typeface="+mj-lt"/>
              <a:buAutoNum type="arabicPeriod"/>
            </a:pPr>
            <a:r>
              <a:rPr lang="en-US" dirty="0"/>
              <a:t>Select Inhalation of Cs-134, </a:t>
            </a:r>
          </a:p>
          <a:p>
            <a:pPr marL="0" indent="0">
              <a:buNone/>
            </a:pPr>
            <a:r>
              <a:rPr lang="en-US" dirty="0"/>
              <a:t>b) Effective dose coefficient is </a:t>
            </a:r>
            <a:r>
              <a:rPr lang="en-US" dirty="0">
                <a:solidFill>
                  <a:srgbClr val="FF0000"/>
                </a:solidFill>
              </a:rPr>
              <a:t>9.6E‐9 Sv/Bq</a:t>
            </a:r>
            <a:r>
              <a:rPr lang="en-US" dirty="0"/>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466" y="3207533"/>
            <a:ext cx="6349486" cy="3487479"/>
          </a:xfrm>
          <a:prstGeom prst="rect">
            <a:avLst/>
          </a:prstGeom>
        </p:spPr>
      </p:pic>
    </p:spTree>
    <p:extLst>
      <p:ext uri="{BB962C8B-B14F-4D97-AF65-F5344CB8AC3E}">
        <p14:creationId xmlns:p14="http://schemas.microsoft.com/office/powerpoint/2010/main" val="17766764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3 </a:t>
            </a:r>
            <a:r>
              <a:rPr lang="en-US" dirty="0">
                <a:solidFill>
                  <a:srgbClr val="FF0000"/>
                </a:solidFill>
              </a:rPr>
              <a:t>(b)</a:t>
            </a:r>
            <a:endParaRPr lang="en-US" dirty="0"/>
          </a:p>
        </p:txBody>
      </p:sp>
      <p:sp>
        <p:nvSpPr>
          <p:cNvPr id="4" name="Content Placeholder 3"/>
          <p:cNvSpPr>
            <a:spLocks noGrp="1"/>
          </p:cNvSpPr>
          <p:nvPr>
            <p:ph idx="1"/>
          </p:nvPr>
        </p:nvSpPr>
        <p:spPr>
          <a:xfrm>
            <a:off x="201168" y="885246"/>
            <a:ext cx="8642640" cy="4195415"/>
          </a:xfrm>
        </p:spPr>
        <p:txBody>
          <a:bodyPr/>
          <a:lstStyle/>
          <a:p>
            <a:pPr marL="0" indent="0">
              <a:buNone/>
            </a:pPr>
            <a:r>
              <a:rPr lang="en-US" b="1" dirty="0"/>
              <a:t>Committed effective dose </a:t>
            </a:r>
          </a:p>
          <a:p>
            <a:pPr marL="0" indent="0">
              <a:buNone/>
            </a:pPr>
            <a:r>
              <a:rPr lang="en-US" dirty="0"/>
              <a:t>= 9.6E‐9 (Sv/Bq) x 8.29E6 (Bq) </a:t>
            </a:r>
          </a:p>
          <a:p>
            <a:pPr marL="0" indent="0">
              <a:buNone/>
            </a:pPr>
            <a:r>
              <a:rPr lang="en-US" b="1" dirty="0">
                <a:solidFill>
                  <a:srgbClr val="FF0000"/>
                </a:solidFill>
              </a:rPr>
              <a:t>= 0.08 Sv</a:t>
            </a:r>
          </a:p>
        </p:txBody>
      </p:sp>
    </p:spTree>
    <p:extLst>
      <p:ext uri="{BB962C8B-B14F-4D97-AF65-F5344CB8AC3E}">
        <p14:creationId xmlns:p14="http://schemas.microsoft.com/office/powerpoint/2010/main" val="14232919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3 </a:t>
            </a:r>
            <a:r>
              <a:rPr lang="en-US" dirty="0">
                <a:solidFill>
                  <a:srgbClr val="FF0000"/>
                </a:solidFill>
              </a:rPr>
              <a:t>(c)</a:t>
            </a:r>
          </a:p>
        </p:txBody>
      </p:sp>
      <p:sp>
        <p:nvSpPr>
          <p:cNvPr id="4" name="Content Placeholder 3"/>
          <p:cNvSpPr>
            <a:spLocks noGrp="1"/>
          </p:cNvSpPr>
          <p:nvPr>
            <p:ph idx="1"/>
          </p:nvPr>
        </p:nvSpPr>
        <p:spPr>
          <a:xfrm>
            <a:off x="201168" y="885246"/>
            <a:ext cx="8642640" cy="4195415"/>
          </a:xfrm>
        </p:spPr>
        <p:txBody>
          <a:bodyPr/>
          <a:lstStyle/>
          <a:p>
            <a:pPr lvl="0"/>
            <a:r>
              <a:rPr lang="en-US" dirty="0"/>
              <a:t>A worker is suspected of having inhaled airborne </a:t>
            </a:r>
            <a:r>
              <a:rPr lang="en-US" baseline="30000" dirty="0"/>
              <a:t>134</a:t>
            </a:r>
            <a:r>
              <a:rPr lang="en-US" dirty="0"/>
              <a:t>Cs (Type F) and was asked to collect a 24-hour urine sample. The sample was collected 5 days following the suspected intake incident, and showed an activity of 50 </a:t>
            </a:r>
            <a:r>
              <a:rPr lang="en-US" dirty="0" err="1"/>
              <a:t>Bq</a:t>
            </a:r>
            <a:r>
              <a:rPr lang="en-US" dirty="0"/>
              <a:t>/mL of urine.  The volume of urine was 950 </a:t>
            </a:r>
            <a:r>
              <a:rPr lang="en-US" dirty="0" err="1"/>
              <a:t>mL.</a:t>
            </a:r>
            <a:r>
              <a:rPr lang="en-US" dirty="0"/>
              <a:t> </a:t>
            </a:r>
          </a:p>
          <a:p>
            <a:pPr marL="514350" lvl="0" indent="-514350">
              <a:buFont typeface="+mj-lt"/>
              <a:buAutoNum type="alphaLcParenR"/>
            </a:pPr>
            <a:r>
              <a:rPr lang="en-US" dirty="0"/>
              <a:t>What is the estimated intake?</a:t>
            </a:r>
          </a:p>
          <a:p>
            <a:pPr marL="514350" lvl="0" indent="-514350">
              <a:buFont typeface="+mj-lt"/>
              <a:buAutoNum type="alphaLcParenR"/>
            </a:pPr>
            <a:r>
              <a:rPr lang="en-US" dirty="0"/>
              <a:t>What is the resulting effective dose? </a:t>
            </a:r>
          </a:p>
          <a:p>
            <a:pPr marL="514350" lvl="0" indent="-514350">
              <a:buFont typeface="+mj-lt"/>
              <a:buAutoNum type="alphaLcParenR"/>
            </a:pPr>
            <a:r>
              <a:rPr lang="en-US" dirty="0">
                <a:solidFill>
                  <a:srgbClr val="FF0000"/>
                </a:solidFill>
              </a:rPr>
              <a:t>Which organ receive the highest dose from this exposure and does it exceed the 0.5 Sv imposed by US regulations on organ dose? </a:t>
            </a:r>
          </a:p>
        </p:txBody>
      </p:sp>
    </p:spTree>
    <p:extLst>
      <p:ext uri="{BB962C8B-B14F-4D97-AF65-F5344CB8AC3E}">
        <p14:creationId xmlns:p14="http://schemas.microsoft.com/office/powerpoint/2010/main" val="14726870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3 </a:t>
            </a:r>
            <a:r>
              <a:rPr lang="en-US" dirty="0">
                <a:solidFill>
                  <a:srgbClr val="FF0000"/>
                </a:solidFill>
              </a:rPr>
              <a:t>(c)</a:t>
            </a:r>
          </a:p>
        </p:txBody>
      </p:sp>
      <p:sp>
        <p:nvSpPr>
          <p:cNvPr id="4" name="Content Placeholder 3"/>
          <p:cNvSpPr>
            <a:spLocks noGrp="1"/>
          </p:cNvSpPr>
          <p:nvPr>
            <p:ph idx="1"/>
          </p:nvPr>
        </p:nvSpPr>
        <p:spPr>
          <a:xfrm>
            <a:off x="201168" y="885246"/>
            <a:ext cx="5306497" cy="4195415"/>
          </a:xfrm>
        </p:spPr>
        <p:txBody>
          <a:bodyPr/>
          <a:lstStyle/>
          <a:p>
            <a:r>
              <a:rPr lang="en-US" dirty="0"/>
              <a:t>Using the limit of 0.5 Sv for any organ, and an </a:t>
            </a:r>
            <a:r>
              <a:rPr lang="en-US" dirty="0">
                <a:solidFill>
                  <a:srgbClr val="FF0000"/>
                </a:solidFill>
              </a:rPr>
              <a:t>intake of 8.29E6 Bq</a:t>
            </a:r>
            <a:r>
              <a:rPr lang="en-US" dirty="0"/>
              <a:t>, any organ with a dose coefficient greater than </a:t>
            </a:r>
            <a:r>
              <a:rPr lang="en-US" dirty="0">
                <a:solidFill>
                  <a:srgbClr val="FF0000"/>
                </a:solidFill>
              </a:rPr>
              <a:t>0.5/8.29E6 = 6.0E‐8 Sv/Bq </a:t>
            </a:r>
            <a:r>
              <a:rPr lang="en-US" dirty="0"/>
              <a:t>will exceed the limit. </a:t>
            </a:r>
          </a:p>
          <a:p>
            <a:r>
              <a:rPr lang="en-US" dirty="0"/>
              <a:t>A review of the dose coefficient table shows that none of the organs exceeds that dose.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474"/>
          <a:stretch/>
        </p:blipFill>
        <p:spPr>
          <a:xfrm>
            <a:off x="5422603" y="177253"/>
            <a:ext cx="3540644" cy="5979035"/>
          </a:xfrm>
          <a:prstGeom prst="rect">
            <a:avLst/>
          </a:prstGeom>
        </p:spPr>
      </p:pic>
    </p:spTree>
    <p:extLst>
      <p:ext uri="{BB962C8B-B14F-4D97-AF65-F5344CB8AC3E}">
        <p14:creationId xmlns:p14="http://schemas.microsoft.com/office/powerpoint/2010/main" val="6788004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4</a:t>
            </a:r>
          </a:p>
        </p:txBody>
      </p:sp>
      <p:sp>
        <p:nvSpPr>
          <p:cNvPr id="4" name="Content Placeholder 3"/>
          <p:cNvSpPr>
            <a:spLocks noGrp="1"/>
          </p:cNvSpPr>
          <p:nvPr>
            <p:ph idx="1"/>
          </p:nvPr>
        </p:nvSpPr>
        <p:spPr>
          <a:xfrm>
            <a:off x="201168" y="885246"/>
            <a:ext cx="8642640" cy="4195415"/>
          </a:xfrm>
        </p:spPr>
        <p:txBody>
          <a:bodyPr/>
          <a:lstStyle/>
          <a:p>
            <a:pPr marL="514350" lvl="0" indent="-514350">
              <a:buFont typeface="+mj-lt"/>
              <a:buAutoNum type="alphaLcParenR"/>
            </a:pPr>
            <a:r>
              <a:rPr lang="en-US" dirty="0"/>
              <a:t>What is the mean energy and the end-point energy of the beta spectrum emitted by </a:t>
            </a:r>
            <a:r>
              <a:rPr lang="en-US" baseline="30000" dirty="0"/>
              <a:t>32</a:t>
            </a:r>
            <a:r>
              <a:rPr lang="en-US" dirty="0"/>
              <a:t>P? </a:t>
            </a:r>
          </a:p>
          <a:p>
            <a:pPr marL="514350" lvl="0" indent="-514350">
              <a:buFont typeface="+mj-lt"/>
              <a:buAutoNum type="alphaLcParenR"/>
            </a:pPr>
            <a:r>
              <a:rPr lang="en-US" dirty="0"/>
              <a:t>What is the CSDA range, gm/cm</a:t>
            </a:r>
            <a:r>
              <a:rPr lang="en-US" baseline="30000" dirty="0"/>
              <a:t>2</a:t>
            </a:r>
            <a:r>
              <a:rPr lang="en-US" dirty="0"/>
              <a:t> of electrons with this end-point energy in leaded glass? What fraction of the beta energy is going to be converted to bremsstrahlung radiation?</a:t>
            </a:r>
          </a:p>
        </p:txBody>
      </p:sp>
    </p:spTree>
    <p:extLst>
      <p:ext uri="{BB962C8B-B14F-4D97-AF65-F5344CB8AC3E}">
        <p14:creationId xmlns:p14="http://schemas.microsoft.com/office/powerpoint/2010/main" val="11802586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162" y="187323"/>
            <a:ext cx="8829675" cy="5353050"/>
          </a:xfrm>
          <a:prstGeom prst="rect">
            <a:avLst/>
          </a:prstGeom>
        </p:spPr>
      </p:pic>
      <p:grpSp>
        <p:nvGrpSpPr>
          <p:cNvPr id="6" name="Group 5"/>
          <p:cNvGrpSpPr/>
          <p:nvPr/>
        </p:nvGrpSpPr>
        <p:grpSpPr>
          <a:xfrm>
            <a:off x="2228096" y="3488099"/>
            <a:ext cx="3352800" cy="3051850"/>
            <a:chOff x="2197100" y="3352800"/>
            <a:chExt cx="3352800" cy="3354829"/>
          </a:xfrm>
        </p:grpSpPr>
        <p:sp>
          <p:nvSpPr>
            <p:cNvPr id="3" name="Oval 2"/>
            <p:cNvSpPr>
              <a:spLocks noChangeAspect="1"/>
            </p:cNvSpPr>
            <p:nvPr/>
          </p:nvSpPr>
          <p:spPr>
            <a:xfrm>
              <a:off x="3048000" y="3352800"/>
              <a:ext cx="1651000" cy="1524000"/>
            </a:xfrm>
            <a:prstGeom prst="ellipse">
              <a:avLst/>
            </a:prstGeom>
            <a:noFill/>
            <a:ln w="28575" cmpd="sng">
              <a:solidFill>
                <a:schemeClr val="accent5"/>
              </a:solidFill>
            </a:ln>
            <a:effectLst/>
            <a:scene3d>
              <a:camera prst="orthographicFront">
                <a:rot lat="0" lon="0" rev="0"/>
              </a:camera>
              <a:lightRig rig="balanced" dir="t">
                <a:rot lat="0" lon="0" rev="0"/>
              </a:lightRig>
            </a:scene3d>
            <a:sp3d>
              <a:contourClr>
                <a:schemeClr val="lt1"/>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400" fontAlgn="base">
                <a:lnSpc>
                  <a:spcPct val="90000"/>
                </a:lnSpc>
                <a:spcBef>
                  <a:spcPct val="0"/>
                </a:spcBef>
                <a:spcAft>
                  <a:spcPct val="0"/>
                </a:spcAft>
              </a:pPr>
              <a:endParaRPr lang="en-US" dirty="0">
                <a:solidFill>
                  <a:prstClr val="black"/>
                </a:solidFill>
                <a:latin typeface="Arial"/>
              </a:endParaRPr>
            </a:p>
          </p:txBody>
        </p:sp>
        <p:sp>
          <p:nvSpPr>
            <p:cNvPr id="4" name="TextBox 3"/>
            <p:cNvSpPr txBox="1"/>
            <p:nvPr/>
          </p:nvSpPr>
          <p:spPr>
            <a:xfrm>
              <a:off x="2197100" y="5867399"/>
              <a:ext cx="3352800" cy="8402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defTabSz="914400" fontAlgn="base">
                <a:lnSpc>
                  <a:spcPct val="90000"/>
                </a:lnSpc>
                <a:spcBef>
                  <a:spcPct val="0"/>
                </a:spcBef>
                <a:spcAft>
                  <a:spcPct val="0"/>
                </a:spcAft>
              </a:pPr>
              <a:r>
                <a:rPr lang="en-US" b="1" dirty="0">
                  <a:solidFill>
                    <a:prstClr val="black"/>
                  </a:solidFill>
                  <a:latin typeface="Arial"/>
                </a:rPr>
                <a:t>Center for Radiation Protection Knowledge (CRPK)</a:t>
              </a:r>
            </a:p>
          </p:txBody>
        </p:sp>
        <p:sp>
          <p:nvSpPr>
            <p:cNvPr id="5" name="Right Arrow 4"/>
            <p:cNvSpPr/>
            <p:nvPr/>
          </p:nvSpPr>
          <p:spPr>
            <a:xfrm rot="5400000">
              <a:off x="3505200" y="5181600"/>
              <a:ext cx="838200" cy="381000"/>
            </a:xfrm>
            <a:prstGeom prst="rightArrow">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400" fontAlgn="base">
                <a:lnSpc>
                  <a:spcPct val="90000"/>
                </a:lnSpc>
                <a:spcBef>
                  <a:spcPct val="0"/>
                </a:spcBef>
                <a:spcAft>
                  <a:spcPct val="0"/>
                </a:spcAft>
              </a:pPr>
              <a:endParaRPr lang="en-US" dirty="0">
                <a:solidFill>
                  <a:prstClr val="black"/>
                </a:solidFill>
                <a:latin typeface="Arial"/>
              </a:endParaRPr>
            </a:p>
          </p:txBody>
        </p:sp>
      </p:grpSp>
    </p:spTree>
    <p:extLst>
      <p:ext uri="{BB962C8B-B14F-4D97-AF65-F5344CB8AC3E}">
        <p14:creationId xmlns:p14="http://schemas.microsoft.com/office/powerpoint/2010/main" val="1035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4 </a:t>
            </a:r>
            <a:r>
              <a:rPr lang="en-US" dirty="0">
                <a:solidFill>
                  <a:srgbClr val="FF0000"/>
                </a:solidFill>
              </a:rPr>
              <a:t>(a)</a:t>
            </a:r>
          </a:p>
        </p:txBody>
      </p:sp>
      <p:sp>
        <p:nvSpPr>
          <p:cNvPr id="4" name="Content Placeholder 3"/>
          <p:cNvSpPr>
            <a:spLocks noGrp="1"/>
          </p:cNvSpPr>
          <p:nvPr>
            <p:ph idx="1"/>
          </p:nvPr>
        </p:nvSpPr>
        <p:spPr>
          <a:xfrm>
            <a:off x="201168" y="885246"/>
            <a:ext cx="8642640" cy="4195415"/>
          </a:xfrm>
        </p:spPr>
        <p:txBody>
          <a:bodyPr/>
          <a:lstStyle/>
          <a:p>
            <a:pPr marL="514350" lvl="0" indent="-514350">
              <a:buFont typeface="+mj-lt"/>
              <a:buAutoNum type="alphaLcParenR"/>
            </a:pPr>
            <a:r>
              <a:rPr lang="en-US" dirty="0">
                <a:solidFill>
                  <a:srgbClr val="FF0000"/>
                </a:solidFill>
              </a:rPr>
              <a:t>What is the mean energy and the end-point energy of the beta spectrum emitted by </a:t>
            </a:r>
            <a:r>
              <a:rPr lang="en-US" baseline="30000" dirty="0">
                <a:solidFill>
                  <a:srgbClr val="FF0000"/>
                </a:solidFill>
              </a:rPr>
              <a:t>32</a:t>
            </a:r>
            <a:r>
              <a:rPr lang="en-US" dirty="0">
                <a:solidFill>
                  <a:srgbClr val="FF0000"/>
                </a:solidFill>
              </a:rPr>
              <a:t>P? </a:t>
            </a:r>
          </a:p>
          <a:p>
            <a:pPr marL="514350" lvl="0" indent="-514350">
              <a:buFont typeface="+mj-lt"/>
              <a:buAutoNum type="alphaLcParenR"/>
            </a:pPr>
            <a:r>
              <a:rPr lang="en-US" dirty="0"/>
              <a:t>What is the CSDA range, gm/cm</a:t>
            </a:r>
            <a:r>
              <a:rPr lang="en-US" baseline="30000" dirty="0"/>
              <a:t>2</a:t>
            </a:r>
            <a:r>
              <a:rPr lang="en-US" dirty="0"/>
              <a:t> of electrons with this end-point energy in leaded glass? What fraction of the beta energy is going to be converted to bremsstrahlung radiation?</a:t>
            </a:r>
          </a:p>
        </p:txBody>
      </p:sp>
    </p:spTree>
    <p:extLst>
      <p:ext uri="{BB962C8B-B14F-4D97-AF65-F5344CB8AC3E}">
        <p14:creationId xmlns:p14="http://schemas.microsoft.com/office/powerpoint/2010/main" val="40595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4 </a:t>
            </a:r>
            <a:r>
              <a:rPr lang="en-US" dirty="0">
                <a:solidFill>
                  <a:srgbClr val="FF0000"/>
                </a:solidFill>
              </a:rPr>
              <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16" y="3446012"/>
            <a:ext cx="8365498" cy="3411988"/>
          </a:xfrm>
        </p:spPr>
      </p:pic>
      <p:sp>
        <p:nvSpPr>
          <p:cNvPr id="4" name="Content Placeholder 3"/>
          <p:cNvSpPr txBox="1">
            <a:spLocks/>
          </p:cNvSpPr>
          <p:nvPr/>
        </p:nvSpPr>
        <p:spPr bwMode="auto">
          <a:xfrm>
            <a:off x="185674" y="687891"/>
            <a:ext cx="8642640" cy="26932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2400" dirty="0"/>
              <a:t>Click the </a:t>
            </a:r>
            <a:r>
              <a:rPr lang="en-US" sz="2400" b="1" dirty="0"/>
              <a:t>Decay Data </a:t>
            </a:r>
            <a:r>
              <a:rPr lang="en-US" sz="2400" dirty="0"/>
              <a:t>tab.</a:t>
            </a:r>
          </a:p>
          <a:p>
            <a:pPr marL="514350" indent="-514350">
              <a:buFont typeface="+mj-lt"/>
              <a:buAutoNum type="arabicPeriod"/>
            </a:pPr>
            <a:r>
              <a:rPr lang="en-US" sz="2400" dirty="0"/>
              <a:t>Select the </a:t>
            </a:r>
            <a:r>
              <a:rPr lang="en-US" sz="2400" b="1" dirty="0"/>
              <a:t>ICRP‐107 Data </a:t>
            </a:r>
            <a:r>
              <a:rPr lang="en-US" sz="2400" dirty="0"/>
              <a:t>tab.</a:t>
            </a:r>
          </a:p>
          <a:p>
            <a:pPr marL="514350" indent="-514350">
              <a:buFont typeface="+mj-lt"/>
              <a:buAutoNum type="arabicPeriod"/>
            </a:pPr>
            <a:r>
              <a:rPr lang="en-US" sz="2400" dirty="0"/>
              <a:t>Select </a:t>
            </a:r>
            <a:r>
              <a:rPr lang="en-US" sz="2400" b="1" dirty="0"/>
              <a:t>P-32</a:t>
            </a:r>
            <a:r>
              <a:rPr lang="en-US" sz="2400" dirty="0"/>
              <a:t> from the Nuclide drop‐down menu.</a:t>
            </a:r>
          </a:p>
          <a:p>
            <a:pPr marL="514350" indent="-514350">
              <a:buFont typeface="+mj-lt"/>
              <a:buAutoNum type="arabicPeriod"/>
            </a:pPr>
            <a:r>
              <a:rPr lang="en-US" sz="2400" dirty="0"/>
              <a:t>Select the </a:t>
            </a:r>
            <a:r>
              <a:rPr lang="en-US" sz="2400" b="1" dirty="0"/>
              <a:t>Beta Spectrum </a:t>
            </a:r>
            <a:r>
              <a:rPr lang="en-US" sz="2400" dirty="0"/>
              <a:t>button.</a:t>
            </a:r>
          </a:p>
          <a:p>
            <a:pPr marL="514350" indent="-514350">
              <a:buFont typeface="+mj-lt"/>
              <a:buAutoNum type="arabicPeriod"/>
            </a:pPr>
            <a:r>
              <a:rPr lang="en-US" sz="2400" dirty="0"/>
              <a:t>Click </a:t>
            </a:r>
            <a:r>
              <a:rPr lang="en-US" sz="2400" b="1" dirty="0"/>
              <a:t>Display</a:t>
            </a:r>
            <a:r>
              <a:rPr lang="en-US" sz="2400" dirty="0"/>
              <a:t>. The average and end‐point energies are shown at the top of the beta spectrum.</a:t>
            </a:r>
          </a:p>
        </p:txBody>
      </p:sp>
    </p:spTree>
    <p:extLst>
      <p:ext uri="{BB962C8B-B14F-4D97-AF65-F5344CB8AC3E}">
        <p14:creationId xmlns:p14="http://schemas.microsoft.com/office/powerpoint/2010/main" val="1374511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4 </a:t>
            </a:r>
            <a:r>
              <a:rPr lang="en-US" dirty="0">
                <a:solidFill>
                  <a:srgbClr val="FF0000"/>
                </a:solidFill>
              </a:rPr>
              <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16" y="2510344"/>
            <a:ext cx="8365498" cy="3411988"/>
          </a:xfrm>
        </p:spPr>
      </p:pic>
      <p:sp>
        <p:nvSpPr>
          <p:cNvPr id="4" name="Content Placeholder 3"/>
          <p:cNvSpPr txBox="1">
            <a:spLocks/>
          </p:cNvSpPr>
          <p:nvPr/>
        </p:nvSpPr>
        <p:spPr bwMode="auto">
          <a:xfrm>
            <a:off x="185674" y="1123828"/>
            <a:ext cx="8642640" cy="14067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End‐point = 1.7106 MeV</a:t>
            </a:r>
          </a:p>
          <a:p>
            <a:r>
              <a:rPr lang="en-US" sz="2400" dirty="0"/>
              <a:t>Average = 0.695 MeV</a:t>
            </a:r>
          </a:p>
        </p:txBody>
      </p:sp>
    </p:spTree>
    <p:extLst>
      <p:ext uri="{BB962C8B-B14F-4D97-AF65-F5344CB8AC3E}">
        <p14:creationId xmlns:p14="http://schemas.microsoft.com/office/powerpoint/2010/main" val="15673169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4 </a:t>
            </a:r>
            <a:r>
              <a:rPr lang="en-US" dirty="0">
                <a:solidFill>
                  <a:srgbClr val="FF0000"/>
                </a:solidFill>
              </a:rPr>
              <a:t>(b)</a:t>
            </a:r>
          </a:p>
        </p:txBody>
      </p:sp>
      <p:sp>
        <p:nvSpPr>
          <p:cNvPr id="4" name="Content Placeholder 3"/>
          <p:cNvSpPr>
            <a:spLocks noGrp="1"/>
          </p:cNvSpPr>
          <p:nvPr>
            <p:ph idx="1"/>
          </p:nvPr>
        </p:nvSpPr>
        <p:spPr>
          <a:xfrm>
            <a:off x="201168" y="885246"/>
            <a:ext cx="8642640" cy="4195415"/>
          </a:xfrm>
        </p:spPr>
        <p:txBody>
          <a:bodyPr/>
          <a:lstStyle/>
          <a:p>
            <a:pPr marL="514350" lvl="0" indent="-514350">
              <a:buFont typeface="+mj-lt"/>
              <a:buAutoNum type="alphaLcParenR"/>
            </a:pPr>
            <a:r>
              <a:rPr lang="en-US" dirty="0"/>
              <a:t>What is the mean energy and the end-point energy of the beta spectrum emitted by </a:t>
            </a:r>
            <a:r>
              <a:rPr lang="en-US" baseline="30000" dirty="0"/>
              <a:t>32</a:t>
            </a:r>
            <a:r>
              <a:rPr lang="en-US" dirty="0"/>
              <a:t>P? </a:t>
            </a:r>
          </a:p>
          <a:p>
            <a:pPr marL="514350" lvl="0" indent="-514350">
              <a:buFont typeface="+mj-lt"/>
              <a:buAutoNum type="alphaLcParenR"/>
            </a:pPr>
            <a:r>
              <a:rPr lang="en-US" dirty="0">
                <a:solidFill>
                  <a:srgbClr val="FF0000"/>
                </a:solidFill>
              </a:rPr>
              <a:t>What is the CSDA range, gm/cm</a:t>
            </a:r>
            <a:r>
              <a:rPr lang="en-US" baseline="30000" dirty="0">
                <a:solidFill>
                  <a:srgbClr val="FF0000"/>
                </a:solidFill>
              </a:rPr>
              <a:t>2</a:t>
            </a:r>
            <a:r>
              <a:rPr lang="en-US" dirty="0">
                <a:solidFill>
                  <a:srgbClr val="FF0000"/>
                </a:solidFill>
              </a:rPr>
              <a:t> of electrons with this end-point energy in leaded glass? What fraction of the beta energy is going to be converted to bremsstrahlung radiation?</a:t>
            </a:r>
          </a:p>
        </p:txBody>
      </p:sp>
    </p:spTree>
    <p:extLst>
      <p:ext uri="{BB962C8B-B14F-4D97-AF65-F5344CB8AC3E}">
        <p14:creationId xmlns:p14="http://schemas.microsoft.com/office/powerpoint/2010/main" val="17016085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4 </a:t>
            </a:r>
            <a:r>
              <a:rPr lang="en-US" dirty="0">
                <a:solidFill>
                  <a:srgbClr val="FF0000"/>
                </a:solidFill>
              </a:rPr>
              <a:t>(b)</a:t>
            </a:r>
          </a:p>
        </p:txBody>
      </p:sp>
      <p:sp>
        <p:nvSpPr>
          <p:cNvPr id="4" name="Content Placeholder 3"/>
          <p:cNvSpPr>
            <a:spLocks noGrp="1"/>
          </p:cNvSpPr>
          <p:nvPr>
            <p:ph idx="1"/>
          </p:nvPr>
        </p:nvSpPr>
        <p:spPr>
          <a:xfrm>
            <a:off x="201168" y="768284"/>
            <a:ext cx="8642640" cy="4195415"/>
          </a:xfrm>
        </p:spPr>
        <p:txBody>
          <a:bodyPr/>
          <a:lstStyle/>
          <a:p>
            <a:pPr marL="514350" indent="-514350">
              <a:buFont typeface="+mj-lt"/>
              <a:buAutoNum type="arabicPeriod"/>
            </a:pPr>
            <a:r>
              <a:rPr lang="en-US" sz="2000" dirty="0"/>
              <a:t>Click the </a:t>
            </a:r>
            <a:r>
              <a:rPr lang="en-US" sz="2000" b="1" dirty="0"/>
              <a:t>Material Data </a:t>
            </a:r>
            <a:r>
              <a:rPr lang="en-US" sz="2000" dirty="0"/>
              <a:t>tab. </a:t>
            </a:r>
          </a:p>
          <a:p>
            <a:pPr marL="514350" indent="-514350">
              <a:buFont typeface="+mj-lt"/>
              <a:buAutoNum type="arabicPeriod"/>
            </a:pPr>
            <a:r>
              <a:rPr lang="en-US" sz="2000" dirty="0"/>
              <a:t>Select the </a:t>
            </a:r>
            <a:r>
              <a:rPr lang="en-US" sz="2000" b="1" dirty="0"/>
              <a:t>Electron Data </a:t>
            </a:r>
            <a:r>
              <a:rPr lang="en-US" sz="2000" dirty="0"/>
              <a:t>tab.</a:t>
            </a:r>
          </a:p>
          <a:p>
            <a:pPr marL="514350" indent="-514350">
              <a:buFont typeface="+mj-lt"/>
              <a:buAutoNum type="arabicPeriod"/>
            </a:pPr>
            <a:r>
              <a:rPr lang="en-US" sz="2000" dirty="0"/>
              <a:t>Select </a:t>
            </a:r>
            <a:r>
              <a:rPr lang="en-US" sz="2000" b="1" dirty="0"/>
              <a:t>Glass</a:t>
            </a:r>
            <a:r>
              <a:rPr lang="en-US" sz="2000" dirty="0"/>
              <a:t>, </a:t>
            </a:r>
            <a:r>
              <a:rPr lang="en-US" sz="2000" b="1" dirty="0"/>
              <a:t>Lead</a:t>
            </a:r>
            <a:r>
              <a:rPr lang="en-US" sz="2000" dirty="0"/>
              <a:t> from the material drop‐down menu.</a:t>
            </a:r>
          </a:p>
          <a:p>
            <a:pPr marL="514350" indent="-514350">
              <a:buFont typeface="+mj-lt"/>
              <a:buAutoNum type="arabicPeriod"/>
            </a:pPr>
            <a:r>
              <a:rPr lang="en-US" sz="2000" dirty="0"/>
              <a:t>Check the </a:t>
            </a:r>
            <a:r>
              <a:rPr lang="en-US" sz="2000" b="1" dirty="0"/>
              <a:t>CSDA Range </a:t>
            </a:r>
            <a:r>
              <a:rPr lang="en-US" sz="2000" dirty="0"/>
              <a:t>and the </a:t>
            </a:r>
            <a:r>
              <a:rPr lang="en-US" sz="2000" b="1" dirty="0"/>
              <a:t>Yield</a:t>
            </a:r>
            <a:r>
              <a:rPr lang="en-US" sz="2000" dirty="0"/>
              <a:t> buttons.</a:t>
            </a:r>
          </a:p>
          <a:p>
            <a:pPr marL="514350" indent="-514350">
              <a:buFont typeface="+mj-lt"/>
              <a:buAutoNum type="arabicPeriod"/>
            </a:pPr>
            <a:r>
              <a:rPr lang="en-US" sz="2000" dirty="0"/>
              <a:t>Click </a:t>
            </a:r>
            <a:r>
              <a:rPr lang="en-US" sz="2000" b="1" dirty="0"/>
              <a:t>Display</a:t>
            </a:r>
            <a:r>
              <a:rPr lang="en-US" sz="2000" dirty="0"/>
              <a:t>. </a:t>
            </a:r>
          </a:p>
          <a:p>
            <a:pPr marL="514350" indent="-514350">
              <a:buFont typeface="+mj-lt"/>
              <a:buAutoNum type="arabicPeriod"/>
            </a:pPr>
            <a:r>
              <a:rPr lang="en-US" sz="2000" dirty="0"/>
              <a:t>Read the CSDA and Yield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163" y="3511051"/>
            <a:ext cx="8410354" cy="3406885"/>
          </a:xfrm>
          <a:prstGeom prst="rect">
            <a:avLst/>
          </a:prstGeom>
        </p:spPr>
      </p:pic>
    </p:spTree>
    <p:extLst>
      <p:ext uri="{BB962C8B-B14F-4D97-AF65-F5344CB8AC3E}">
        <p14:creationId xmlns:p14="http://schemas.microsoft.com/office/powerpoint/2010/main" val="8952399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4 </a:t>
            </a:r>
            <a:r>
              <a:rPr lang="en-US" dirty="0">
                <a:solidFill>
                  <a:srgbClr val="FF0000"/>
                </a:solidFill>
              </a:rPr>
              <a:t>(b)</a:t>
            </a:r>
          </a:p>
        </p:txBody>
      </p:sp>
      <p:sp>
        <p:nvSpPr>
          <p:cNvPr id="2" name="Content Placeholder 1"/>
          <p:cNvSpPr>
            <a:spLocks noGrp="1"/>
          </p:cNvSpPr>
          <p:nvPr>
            <p:ph idx="1"/>
          </p:nvPr>
        </p:nvSpPr>
        <p:spPr/>
        <p:txBody>
          <a:bodyPr/>
          <a:lstStyle/>
          <a:p>
            <a:pPr marL="0" indent="0">
              <a:buNone/>
            </a:pPr>
            <a:r>
              <a:rPr lang="en-US" dirty="0"/>
              <a:t>The values at 1.75 MeV may be considered close enough, or interpolation may be used between values at 1.50 and 1.75 MeV. </a:t>
            </a:r>
          </a:p>
          <a:p>
            <a:r>
              <a:rPr lang="en-US" dirty="0">
                <a:solidFill>
                  <a:srgbClr val="FF0000"/>
                </a:solidFill>
              </a:rPr>
              <a:t>CSDA: 1.32 </a:t>
            </a:r>
            <a:r>
              <a:rPr lang="en-US" dirty="0" smtClean="0">
                <a:solidFill>
                  <a:srgbClr val="FF0000"/>
                </a:solidFill>
              </a:rPr>
              <a:t>g/cm</a:t>
            </a:r>
            <a:r>
              <a:rPr lang="en-US" baseline="30000" dirty="0" smtClean="0">
                <a:solidFill>
                  <a:srgbClr val="FF0000"/>
                </a:solidFill>
              </a:rPr>
              <a:t>2</a:t>
            </a:r>
            <a:endParaRPr lang="en-US" baseline="30000" dirty="0">
              <a:solidFill>
                <a:srgbClr val="FF0000"/>
              </a:solidFill>
            </a:endParaRPr>
          </a:p>
          <a:p>
            <a:r>
              <a:rPr lang="en-US" dirty="0">
                <a:solidFill>
                  <a:srgbClr val="FF0000"/>
                </a:solidFill>
              </a:rPr>
              <a:t>Yield: 7.78E‐2 (7.78%)</a:t>
            </a:r>
          </a:p>
          <a:p>
            <a:endParaRPr lang="en-US" dirty="0"/>
          </a:p>
          <a:p>
            <a:endParaRPr lang="en-US" dirty="0"/>
          </a:p>
        </p:txBody>
      </p:sp>
    </p:spTree>
    <p:extLst>
      <p:ext uri="{BB962C8B-B14F-4D97-AF65-F5344CB8AC3E}">
        <p14:creationId xmlns:p14="http://schemas.microsoft.com/office/powerpoint/2010/main" val="480431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5</a:t>
            </a:r>
          </a:p>
        </p:txBody>
      </p:sp>
      <p:sp>
        <p:nvSpPr>
          <p:cNvPr id="4" name="Content Placeholder 3"/>
          <p:cNvSpPr>
            <a:spLocks noGrp="1"/>
          </p:cNvSpPr>
          <p:nvPr>
            <p:ph idx="1"/>
          </p:nvPr>
        </p:nvSpPr>
        <p:spPr>
          <a:xfrm>
            <a:off x="201168" y="885246"/>
            <a:ext cx="8642640" cy="4195415"/>
          </a:xfrm>
        </p:spPr>
        <p:txBody>
          <a:bodyPr/>
          <a:lstStyle/>
          <a:p>
            <a:pPr marL="514350" indent="-514350">
              <a:buFont typeface="+mj-lt"/>
              <a:buAutoNum type="alphaLcParenR"/>
            </a:pPr>
            <a:r>
              <a:rPr lang="en-US" dirty="0"/>
              <a:t>For an adult worker, what fraction of a 1000 Bq inhalation of a Type S, 5 µm AMAD </a:t>
            </a:r>
            <a:r>
              <a:rPr lang="en-US" baseline="30000" dirty="0"/>
              <a:t>58</a:t>
            </a:r>
            <a:r>
              <a:rPr lang="en-US" dirty="0"/>
              <a:t>Co aerosol is exhaled immediately after inhalation of that aerosol? </a:t>
            </a:r>
          </a:p>
          <a:p>
            <a:pPr marL="514350" indent="-514350">
              <a:buFont typeface="+mj-lt"/>
              <a:buAutoNum type="alphaLcParenR"/>
            </a:pPr>
            <a:r>
              <a:rPr lang="en-US" dirty="0"/>
              <a:t>What fraction of the activity is deposited in the thoracic and in the extra-thoracic regions? </a:t>
            </a:r>
          </a:p>
          <a:p>
            <a:pPr marL="514350" indent="-514350">
              <a:buFont typeface="+mj-lt"/>
              <a:buAutoNum type="alphaLcParenR"/>
            </a:pPr>
            <a:r>
              <a:rPr lang="en-US" dirty="0"/>
              <a:t>What activity in a 24-hour urine sample would you expect to find if the sample is taken 10 days after the intake? </a:t>
            </a:r>
          </a:p>
          <a:p>
            <a:pPr lvl="0"/>
            <a:endParaRPr lang="en-US" dirty="0"/>
          </a:p>
        </p:txBody>
      </p:sp>
    </p:spTree>
    <p:extLst>
      <p:ext uri="{BB962C8B-B14F-4D97-AF65-F5344CB8AC3E}">
        <p14:creationId xmlns:p14="http://schemas.microsoft.com/office/powerpoint/2010/main" val="13274553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5 </a:t>
            </a:r>
            <a:r>
              <a:rPr lang="en-US" dirty="0">
                <a:solidFill>
                  <a:srgbClr val="FF0000"/>
                </a:solidFill>
              </a:rPr>
              <a:t>(a) and (b)</a:t>
            </a:r>
          </a:p>
        </p:txBody>
      </p:sp>
      <p:sp>
        <p:nvSpPr>
          <p:cNvPr id="4" name="Content Placeholder 3"/>
          <p:cNvSpPr>
            <a:spLocks noGrp="1"/>
          </p:cNvSpPr>
          <p:nvPr>
            <p:ph idx="1"/>
          </p:nvPr>
        </p:nvSpPr>
        <p:spPr>
          <a:xfrm>
            <a:off x="201168" y="885246"/>
            <a:ext cx="8642640" cy="4195415"/>
          </a:xfrm>
        </p:spPr>
        <p:txBody>
          <a:bodyPr/>
          <a:lstStyle/>
          <a:p>
            <a:pPr marL="514350" indent="-514350">
              <a:buFont typeface="+mj-lt"/>
              <a:buAutoNum type="alphaLcParenR"/>
            </a:pPr>
            <a:r>
              <a:rPr lang="en-US" dirty="0">
                <a:solidFill>
                  <a:srgbClr val="FF0000"/>
                </a:solidFill>
              </a:rPr>
              <a:t>For an adult worker, what fraction of a 1000 Bq inhalation of a Type S, 5 µm AMAD </a:t>
            </a:r>
            <a:r>
              <a:rPr lang="en-US" baseline="30000" dirty="0">
                <a:solidFill>
                  <a:srgbClr val="FF0000"/>
                </a:solidFill>
              </a:rPr>
              <a:t>58</a:t>
            </a:r>
            <a:r>
              <a:rPr lang="en-US" dirty="0">
                <a:solidFill>
                  <a:srgbClr val="FF0000"/>
                </a:solidFill>
              </a:rPr>
              <a:t>Co aerosol is exhaled immediately after inhalation of that aerosol? </a:t>
            </a:r>
          </a:p>
          <a:p>
            <a:pPr marL="514350" indent="-514350">
              <a:buFont typeface="+mj-lt"/>
              <a:buAutoNum type="alphaLcParenR"/>
            </a:pPr>
            <a:r>
              <a:rPr lang="en-US" dirty="0">
                <a:solidFill>
                  <a:srgbClr val="FF0000"/>
                </a:solidFill>
              </a:rPr>
              <a:t>What fraction of the activity is deposited in the thoracic and in the extra-thoracic regions? </a:t>
            </a:r>
          </a:p>
          <a:p>
            <a:pPr marL="514350" indent="-514350">
              <a:buFont typeface="+mj-lt"/>
              <a:buAutoNum type="alphaLcParenR"/>
            </a:pPr>
            <a:r>
              <a:rPr lang="en-US" dirty="0"/>
              <a:t>What activity in a 24-hour urine sample would you expect to find if the sample is taken 10 days after the intake? </a:t>
            </a:r>
          </a:p>
          <a:p>
            <a:pPr lvl="0"/>
            <a:endParaRPr lang="en-US" dirty="0"/>
          </a:p>
        </p:txBody>
      </p:sp>
    </p:spTree>
    <p:extLst>
      <p:ext uri="{BB962C8B-B14F-4D97-AF65-F5344CB8AC3E}">
        <p14:creationId xmlns:p14="http://schemas.microsoft.com/office/powerpoint/2010/main" val="3191677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5 </a:t>
            </a:r>
            <a:r>
              <a:rPr lang="en-US" dirty="0">
                <a:solidFill>
                  <a:srgbClr val="FF0000"/>
                </a:solidFill>
              </a:rPr>
              <a:t>(a) and (b)</a:t>
            </a:r>
          </a:p>
        </p:txBody>
      </p:sp>
      <p:sp>
        <p:nvSpPr>
          <p:cNvPr id="4" name="Content Placeholder 3"/>
          <p:cNvSpPr>
            <a:spLocks noGrp="1"/>
          </p:cNvSpPr>
          <p:nvPr>
            <p:ph idx="1"/>
          </p:nvPr>
        </p:nvSpPr>
        <p:spPr>
          <a:xfrm>
            <a:off x="201168" y="885247"/>
            <a:ext cx="8642640" cy="2740456"/>
          </a:xfrm>
        </p:spPr>
        <p:txBody>
          <a:bodyPr/>
          <a:lstStyle/>
          <a:p>
            <a:r>
              <a:rPr lang="en-US" sz="2400" dirty="0"/>
              <a:t>Click the </a:t>
            </a:r>
            <a:r>
              <a:rPr lang="en-US" sz="2400" b="1" dirty="0"/>
              <a:t>Biological Data tab</a:t>
            </a:r>
            <a:r>
              <a:rPr lang="en-US" sz="2400" dirty="0"/>
              <a:t>.</a:t>
            </a:r>
          </a:p>
          <a:p>
            <a:r>
              <a:rPr lang="en-US" sz="2400" dirty="0"/>
              <a:t>In </a:t>
            </a:r>
            <a:r>
              <a:rPr lang="en-US" sz="2400" b="1" dirty="0"/>
              <a:t>Biokinetic Models</a:t>
            </a:r>
            <a:r>
              <a:rPr lang="en-US" sz="2400" dirty="0"/>
              <a:t>, select </a:t>
            </a:r>
            <a:r>
              <a:rPr lang="en-US" sz="2400" b="1" dirty="0"/>
              <a:t>Lung Model </a:t>
            </a:r>
            <a:r>
              <a:rPr lang="en-US" sz="2400" dirty="0"/>
              <a:t>and click </a:t>
            </a:r>
            <a:r>
              <a:rPr lang="en-US" sz="2400" b="1" dirty="0"/>
              <a:t>Display</a:t>
            </a:r>
            <a:r>
              <a:rPr lang="en-US" sz="2400" dirty="0"/>
              <a:t>.</a:t>
            </a:r>
          </a:p>
          <a:p>
            <a:r>
              <a:rPr lang="en-US" sz="2400" dirty="0"/>
              <a:t>Click the </a:t>
            </a:r>
            <a:r>
              <a:rPr lang="en-US" sz="2400" b="1" dirty="0"/>
              <a:t>Default Regional Deposition</a:t>
            </a:r>
            <a:r>
              <a:rPr lang="en-US" sz="2400" dirty="0"/>
              <a:t> highlighted text.</a:t>
            </a:r>
          </a:p>
          <a:p>
            <a:r>
              <a:rPr lang="en-US" sz="2400" dirty="0"/>
              <a:t>In the table under </a:t>
            </a:r>
            <a:r>
              <a:rPr lang="en-US" sz="2400" b="1" dirty="0"/>
              <a:t>AMAD = 5 microns</a:t>
            </a:r>
            <a:r>
              <a:rPr lang="en-US" sz="2400" dirty="0"/>
              <a:t>, add the fractions deposited in the </a:t>
            </a:r>
            <a:r>
              <a:rPr lang="en-US" sz="2400" b="1" dirty="0"/>
              <a:t>ET, BB, and BB and AI regions</a:t>
            </a:r>
            <a:r>
              <a:rPr lang="en-US" sz="2400" dirty="0"/>
              <a:t>. </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96597" y="3287544"/>
            <a:ext cx="8642350" cy="3377544"/>
          </a:xfrm>
          <a:prstGeom prst="rect">
            <a:avLst/>
          </a:prstGeom>
          <a:noFill/>
          <a:ln w="9525">
            <a:noFill/>
            <a:miter lim="800000"/>
            <a:headEnd/>
            <a:tailEnd/>
          </a:ln>
        </p:spPr>
      </p:pic>
    </p:spTree>
    <p:extLst>
      <p:ext uri="{BB962C8B-B14F-4D97-AF65-F5344CB8AC3E}">
        <p14:creationId xmlns:p14="http://schemas.microsoft.com/office/powerpoint/2010/main" val="8069594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5 </a:t>
            </a:r>
            <a:r>
              <a:rPr lang="en-US" dirty="0">
                <a:solidFill>
                  <a:srgbClr val="FF0000"/>
                </a:solidFill>
              </a:rPr>
              <a:t>(a) and (b)</a:t>
            </a:r>
          </a:p>
        </p:txBody>
      </p:sp>
      <p:sp>
        <p:nvSpPr>
          <p:cNvPr id="4" name="Content Placeholder 3"/>
          <p:cNvSpPr>
            <a:spLocks noGrp="1"/>
          </p:cNvSpPr>
          <p:nvPr>
            <p:ph idx="1"/>
          </p:nvPr>
        </p:nvSpPr>
        <p:spPr>
          <a:xfrm>
            <a:off x="201168" y="885247"/>
            <a:ext cx="8642640" cy="2740456"/>
          </a:xfrm>
        </p:spPr>
        <p:txBody>
          <a:bodyPr/>
          <a:lstStyle/>
          <a:p>
            <a:r>
              <a:rPr lang="en-US" sz="2400" dirty="0"/>
              <a:t>Click the </a:t>
            </a:r>
            <a:r>
              <a:rPr lang="en-US" sz="2400" b="1" dirty="0"/>
              <a:t>Biological Data tab</a:t>
            </a:r>
            <a:r>
              <a:rPr lang="en-US" sz="2400" dirty="0"/>
              <a:t>.</a:t>
            </a:r>
          </a:p>
          <a:p>
            <a:r>
              <a:rPr lang="en-US" sz="2400" dirty="0"/>
              <a:t>In </a:t>
            </a:r>
            <a:r>
              <a:rPr lang="en-US" sz="2400" b="1" dirty="0"/>
              <a:t>Biokinetic Models</a:t>
            </a:r>
            <a:r>
              <a:rPr lang="en-US" sz="2400" dirty="0"/>
              <a:t>, select </a:t>
            </a:r>
            <a:r>
              <a:rPr lang="en-US" sz="2400" b="1" dirty="0"/>
              <a:t>Lung Model </a:t>
            </a:r>
            <a:r>
              <a:rPr lang="en-US" sz="2400" dirty="0"/>
              <a:t>and click </a:t>
            </a:r>
            <a:r>
              <a:rPr lang="en-US" sz="2400" b="1" dirty="0"/>
              <a:t>Display</a:t>
            </a:r>
            <a:r>
              <a:rPr lang="en-US" sz="2400" dirty="0"/>
              <a:t>.</a:t>
            </a:r>
          </a:p>
          <a:p>
            <a:r>
              <a:rPr lang="en-US" sz="2400" dirty="0"/>
              <a:t>Click the </a:t>
            </a:r>
            <a:r>
              <a:rPr lang="en-US" sz="2400" b="1" dirty="0"/>
              <a:t>Default Regional Deposition</a:t>
            </a:r>
            <a:r>
              <a:rPr lang="en-US" sz="2400" dirty="0"/>
              <a:t> highlighted text.</a:t>
            </a:r>
          </a:p>
          <a:p>
            <a:r>
              <a:rPr lang="en-US" sz="2400" dirty="0"/>
              <a:t>In the table under </a:t>
            </a:r>
            <a:r>
              <a:rPr lang="en-US" sz="2400" b="1" dirty="0"/>
              <a:t>AMAD = 5 microns</a:t>
            </a:r>
            <a:r>
              <a:rPr lang="en-US" sz="2400" dirty="0"/>
              <a:t>, add the fractions deposited in the </a:t>
            </a:r>
            <a:r>
              <a:rPr lang="en-US" sz="2400" b="1" dirty="0"/>
              <a:t>ET, BB, and BB and AI regions</a:t>
            </a:r>
            <a:r>
              <a:rPr lang="en-US" sz="2400" dirty="0"/>
              <a:t>. </a:t>
            </a: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86673" y="3270182"/>
            <a:ext cx="8642350" cy="3433529"/>
          </a:xfrm>
          <a:prstGeom prst="rect">
            <a:avLst/>
          </a:prstGeom>
          <a:noFill/>
          <a:ln w="9525">
            <a:noFill/>
            <a:miter lim="800000"/>
            <a:headEnd/>
            <a:tailEnd/>
          </a:ln>
        </p:spPr>
      </p:pic>
    </p:spTree>
    <p:extLst>
      <p:ext uri="{BB962C8B-B14F-4D97-AF65-F5344CB8AC3E}">
        <p14:creationId xmlns:p14="http://schemas.microsoft.com/office/powerpoint/2010/main" val="9660967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84" y="152402"/>
            <a:ext cx="8950616" cy="458587"/>
          </a:xfrm>
        </p:spPr>
        <p:txBody>
          <a:bodyPr/>
          <a:lstStyle/>
          <a:p>
            <a:r>
              <a:rPr lang="en-US" sz="2800" b="1" dirty="0">
                <a:solidFill>
                  <a:srgbClr val="1E7640"/>
                </a:solidFill>
              </a:rPr>
              <a:t>Center for Radiation Protection Knowledge</a:t>
            </a:r>
            <a:endParaRPr lang="en-US" sz="2800" dirty="0">
              <a:solidFill>
                <a:srgbClr val="1E7640"/>
              </a:solidFill>
            </a:endParaRPr>
          </a:p>
        </p:txBody>
      </p:sp>
      <p:sp>
        <p:nvSpPr>
          <p:cNvPr id="10" name="Rectangle 9"/>
          <p:cNvSpPr/>
          <p:nvPr/>
        </p:nvSpPr>
        <p:spPr>
          <a:xfrm>
            <a:off x="50880" y="997971"/>
            <a:ext cx="3642346" cy="4062651"/>
          </a:xfrm>
          <a:prstGeom prst="rect">
            <a:avLst/>
          </a:prstGeom>
        </p:spPr>
        <p:txBody>
          <a:bodyPr wrap="square">
            <a:spAutoFit/>
          </a:bodyPr>
          <a:lstStyle/>
          <a:p>
            <a:pPr marL="0" lvl="1" defTabSz="914400" fontAlgn="base">
              <a:spcBef>
                <a:spcPct val="0"/>
              </a:spcBef>
              <a:spcAft>
                <a:spcPct val="0"/>
              </a:spcAft>
            </a:pPr>
            <a:r>
              <a:rPr lang="en-US" dirty="0">
                <a:solidFill>
                  <a:prstClr val="black"/>
                </a:solidFill>
                <a:latin typeface="Arial" charset="0"/>
                <a:cs typeface="Arial" charset="0"/>
                <a:hlinkClick r:id="rId3"/>
              </a:rPr>
              <a:t>http://crpk.ornl.gov/</a:t>
            </a:r>
            <a:endParaRPr lang="en-US" dirty="0">
              <a:solidFill>
                <a:prstClr val="black"/>
              </a:solidFill>
              <a:latin typeface="Arial" charset="0"/>
              <a:cs typeface="Arial" charset="0"/>
            </a:endParaRPr>
          </a:p>
          <a:p>
            <a:pPr defTabSz="914400" fontAlgn="base">
              <a:spcBef>
                <a:spcPct val="0"/>
              </a:spcBef>
              <a:spcAft>
                <a:spcPct val="0"/>
              </a:spcAft>
            </a:pPr>
            <a:endParaRPr lang="en-US" sz="1200" dirty="0">
              <a:solidFill>
                <a:prstClr val="black"/>
              </a:solidFill>
              <a:latin typeface="Arial" charset="0"/>
              <a:cs typeface="Arial" charset="0"/>
            </a:endParaRPr>
          </a:p>
          <a:p>
            <a:pPr defTabSz="914400" fontAlgn="base">
              <a:spcBef>
                <a:spcPct val="0"/>
              </a:spcBef>
              <a:spcAft>
                <a:spcPct val="0"/>
              </a:spcAft>
            </a:pPr>
            <a:r>
              <a:rPr lang="en-US" sz="1200" i="1" dirty="0">
                <a:solidFill>
                  <a:prstClr val="black"/>
                </a:solidFill>
                <a:latin typeface="Arial" charset="0"/>
                <a:cs typeface="Arial" charset="0"/>
              </a:rPr>
              <a:t>Top: </a:t>
            </a:r>
          </a:p>
          <a:p>
            <a:pPr defTabSz="914400" fontAlgn="base">
              <a:spcBef>
                <a:spcPct val="0"/>
              </a:spcBef>
              <a:spcAft>
                <a:spcPct val="0"/>
              </a:spcAft>
            </a:pPr>
            <a:r>
              <a:rPr lang="en-US" sz="1200" dirty="0">
                <a:solidFill>
                  <a:prstClr val="black"/>
                </a:solidFill>
                <a:latin typeface="Arial" charset="0"/>
                <a:cs typeface="Arial" charset="0"/>
              </a:rPr>
              <a:t>Nolan Hertel (JFA, Georgia Institute of Technology) </a:t>
            </a:r>
          </a:p>
          <a:p>
            <a:pPr defTabSz="914400" fontAlgn="base">
              <a:spcBef>
                <a:spcPct val="0"/>
              </a:spcBef>
              <a:spcAft>
                <a:spcPct val="0"/>
              </a:spcAft>
            </a:pPr>
            <a:r>
              <a:rPr lang="en-US" sz="1200" dirty="0">
                <a:solidFill>
                  <a:prstClr val="black"/>
                </a:solidFill>
                <a:latin typeface="Arial" charset="0"/>
                <a:cs typeface="Arial" charset="0"/>
              </a:rPr>
              <a:t>Keith Eckerman (Emeritus)</a:t>
            </a:r>
          </a:p>
          <a:p>
            <a:pPr defTabSz="914400" fontAlgn="base">
              <a:spcBef>
                <a:spcPct val="0"/>
              </a:spcBef>
              <a:spcAft>
                <a:spcPct val="0"/>
              </a:spcAft>
            </a:pPr>
            <a:r>
              <a:rPr lang="en-US" sz="1200" dirty="0">
                <a:solidFill>
                  <a:prstClr val="black"/>
                </a:solidFill>
                <a:latin typeface="Arial" charset="0"/>
                <a:cs typeface="Arial" charset="0"/>
              </a:rPr>
              <a:t>Rich Leggett (Senior R&amp;D Scientist)</a:t>
            </a:r>
          </a:p>
          <a:p>
            <a:pPr defTabSz="914400" fontAlgn="base">
              <a:spcBef>
                <a:spcPct val="0"/>
              </a:spcBef>
              <a:spcAft>
                <a:spcPct val="0"/>
              </a:spcAft>
            </a:pPr>
            <a:endParaRPr lang="en-US" sz="1200" dirty="0">
              <a:solidFill>
                <a:prstClr val="black"/>
              </a:solidFill>
              <a:latin typeface="Arial" charset="0"/>
              <a:cs typeface="Arial" charset="0"/>
            </a:endParaRPr>
          </a:p>
          <a:p>
            <a:pPr defTabSz="914400" fontAlgn="base">
              <a:spcBef>
                <a:spcPct val="0"/>
              </a:spcBef>
              <a:spcAft>
                <a:spcPct val="0"/>
              </a:spcAft>
            </a:pPr>
            <a:r>
              <a:rPr lang="en-US" sz="1200" i="1" dirty="0">
                <a:solidFill>
                  <a:prstClr val="black"/>
                </a:solidFill>
                <a:latin typeface="Arial" charset="0"/>
                <a:cs typeface="Arial" charset="0"/>
              </a:rPr>
              <a:t>Middle: </a:t>
            </a:r>
          </a:p>
          <a:p>
            <a:pPr defTabSz="914400" fontAlgn="base">
              <a:spcBef>
                <a:spcPct val="0"/>
              </a:spcBef>
              <a:spcAft>
                <a:spcPct val="0"/>
              </a:spcAft>
            </a:pPr>
            <a:r>
              <a:rPr lang="en-US" sz="1200" dirty="0">
                <a:solidFill>
                  <a:prstClr val="black"/>
                </a:solidFill>
                <a:latin typeface="Arial" charset="0"/>
                <a:cs typeface="Arial" charset="0"/>
              </a:rPr>
              <a:t>Michael Bellamy (ORNL, R&amp;D Engineer)</a:t>
            </a:r>
          </a:p>
          <a:p>
            <a:pPr defTabSz="914400" fontAlgn="base">
              <a:spcBef>
                <a:spcPct val="0"/>
              </a:spcBef>
              <a:spcAft>
                <a:spcPct val="0"/>
              </a:spcAft>
            </a:pPr>
            <a:r>
              <a:rPr lang="en-US" sz="1200" dirty="0">
                <a:solidFill>
                  <a:prstClr val="black"/>
                </a:solidFill>
                <a:latin typeface="Arial" charset="0"/>
                <a:cs typeface="Arial" charset="0"/>
              </a:rPr>
              <a:t>Shaheen Dewji (ORNL, R&amp;D Engineer)</a:t>
            </a:r>
          </a:p>
          <a:p>
            <a:pPr defTabSz="914400" fontAlgn="base">
              <a:spcBef>
                <a:spcPct val="0"/>
              </a:spcBef>
              <a:spcAft>
                <a:spcPct val="0"/>
              </a:spcAft>
            </a:pPr>
            <a:r>
              <a:rPr lang="en-US" sz="1200" dirty="0">
                <a:solidFill>
                  <a:prstClr val="black"/>
                </a:solidFill>
                <a:latin typeface="Arial" charset="0"/>
                <a:cs typeface="Arial" charset="0"/>
              </a:rPr>
              <a:t>Derek Jokisch (JFA, Francis Marion U)</a:t>
            </a:r>
          </a:p>
          <a:p>
            <a:pPr defTabSz="914400" fontAlgn="base">
              <a:spcBef>
                <a:spcPct val="0"/>
              </a:spcBef>
              <a:spcAft>
                <a:spcPct val="0"/>
              </a:spcAft>
            </a:pPr>
            <a:endParaRPr lang="en-US" sz="1200" dirty="0">
              <a:solidFill>
                <a:prstClr val="black"/>
              </a:solidFill>
              <a:latin typeface="Arial" charset="0"/>
              <a:cs typeface="Arial" charset="0"/>
            </a:endParaRPr>
          </a:p>
          <a:p>
            <a:pPr defTabSz="914400" fontAlgn="base">
              <a:spcBef>
                <a:spcPct val="0"/>
              </a:spcBef>
              <a:spcAft>
                <a:spcPct val="0"/>
              </a:spcAft>
            </a:pPr>
            <a:r>
              <a:rPr lang="en-US" sz="1200" i="1" dirty="0">
                <a:solidFill>
                  <a:prstClr val="black"/>
                </a:solidFill>
                <a:latin typeface="Arial" charset="0"/>
                <a:cs typeface="Arial" charset="0"/>
              </a:rPr>
              <a:t>Bottom: </a:t>
            </a:r>
          </a:p>
          <a:p>
            <a:pPr defTabSz="914400" fontAlgn="base">
              <a:spcBef>
                <a:spcPct val="0"/>
              </a:spcBef>
              <a:spcAft>
                <a:spcPct val="0"/>
              </a:spcAft>
            </a:pPr>
            <a:r>
              <a:rPr lang="en-US" sz="1200" dirty="0">
                <a:solidFill>
                  <a:prstClr val="black"/>
                </a:solidFill>
                <a:latin typeface="Arial" charset="0"/>
                <a:cs typeface="Arial" charset="0"/>
              </a:rPr>
              <a:t>Clay Easterly (Consultant)</a:t>
            </a:r>
          </a:p>
          <a:p>
            <a:pPr defTabSz="914400" fontAlgn="base">
              <a:spcBef>
                <a:spcPct val="0"/>
              </a:spcBef>
              <a:spcAft>
                <a:spcPct val="0"/>
              </a:spcAft>
            </a:pPr>
            <a:r>
              <a:rPr lang="en-US" sz="1200" dirty="0">
                <a:solidFill>
                  <a:prstClr val="black"/>
                </a:solidFill>
                <a:latin typeface="Arial" charset="0"/>
                <a:cs typeface="Arial" charset="0"/>
              </a:rPr>
              <a:t>Ken Veinot (Consultant)</a:t>
            </a:r>
          </a:p>
          <a:p>
            <a:pPr defTabSz="914400" fontAlgn="base">
              <a:spcBef>
                <a:spcPct val="0"/>
              </a:spcBef>
              <a:spcAft>
                <a:spcPct val="0"/>
              </a:spcAft>
            </a:pPr>
            <a:r>
              <a:rPr lang="en-US" sz="1200" dirty="0">
                <a:solidFill>
                  <a:prstClr val="black"/>
                </a:solidFill>
                <a:latin typeface="Arial" charset="0"/>
                <a:cs typeface="Arial" charset="0"/>
              </a:rPr>
              <a:t>Pat Scofield (ORNL)</a:t>
            </a:r>
          </a:p>
          <a:p>
            <a:pPr defTabSz="914400" fontAlgn="base">
              <a:spcBef>
                <a:spcPct val="0"/>
              </a:spcBef>
              <a:spcAft>
                <a:spcPct val="0"/>
              </a:spcAft>
            </a:pPr>
            <a:r>
              <a:rPr lang="en-US" sz="1200" dirty="0">
                <a:solidFill>
                  <a:prstClr val="black"/>
                </a:solidFill>
                <a:latin typeface="Arial" charset="0"/>
                <a:cs typeface="Arial" charset="0"/>
              </a:rPr>
              <a:t>Scott Schwahn (ORNL)</a:t>
            </a:r>
          </a:p>
          <a:p>
            <a:pPr defTabSz="914400" fontAlgn="base">
              <a:spcBef>
                <a:spcPct val="0"/>
              </a:spcBef>
              <a:spcAft>
                <a:spcPct val="0"/>
              </a:spcAft>
            </a:pPr>
            <a:endParaRPr lang="en-US" sz="1200" dirty="0">
              <a:solidFill>
                <a:prstClr val="black"/>
              </a:solidFill>
              <a:latin typeface="Arial" charset="0"/>
              <a:cs typeface="Arial" charset="0"/>
            </a:endParaRPr>
          </a:p>
          <a:p>
            <a:pPr defTabSz="914400" fontAlgn="base">
              <a:spcBef>
                <a:spcPct val="0"/>
              </a:spcBef>
              <a:spcAft>
                <a:spcPct val="0"/>
              </a:spcAft>
            </a:pPr>
            <a:r>
              <a:rPr lang="en-US" sz="1200" i="1" dirty="0">
                <a:solidFill>
                  <a:prstClr val="black"/>
                </a:solidFill>
                <a:latin typeface="Arial" charset="0"/>
                <a:cs typeface="Arial" charset="0"/>
              </a:rPr>
              <a:t>Acknowledgement:</a:t>
            </a:r>
          </a:p>
          <a:p>
            <a:pPr defTabSz="914400" fontAlgn="base">
              <a:spcBef>
                <a:spcPct val="0"/>
              </a:spcBef>
              <a:spcAft>
                <a:spcPct val="0"/>
              </a:spcAft>
            </a:pPr>
            <a:r>
              <a:rPr lang="en-US" sz="1200" dirty="0">
                <a:solidFill>
                  <a:prstClr val="black"/>
                </a:solidFill>
                <a:latin typeface="Arial" charset="0"/>
                <a:cs typeface="Arial" charset="0"/>
              </a:rPr>
              <a:t>Mauritius Hiller</a:t>
            </a:r>
          </a:p>
          <a:p>
            <a:pPr defTabSz="914400" fontAlgn="base">
              <a:spcBef>
                <a:spcPct val="0"/>
              </a:spcBef>
              <a:spcAft>
                <a:spcPct val="0"/>
              </a:spcAft>
            </a:pPr>
            <a:r>
              <a:rPr lang="en-US" sz="1200" dirty="0">
                <a:solidFill>
                  <a:prstClr val="black"/>
                </a:solidFill>
                <a:latin typeface="Arial" charset="0"/>
                <a:cs typeface="Arial" charset="0"/>
              </a:rPr>
              <a:t> </a:t>
            </a:r>
          </a:p>
        </p:txBody>
      </p:sp>
      <p:pic>
        <p:nvPicPr>
          <p:cNvPr id="13" name="Picture 12" descr="Screen Shot 2015-07-14 at 10.00.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7704" y="4755469"/>
            <a:ext cx="1652526" cy="2011680"/>
          </a:xfrm>
          <a:prstGeom prst="rect">
            <a:avLst/>
          </a:prstGeom>
        </p:spPr>
      </p:pic>
      <p:pic>
        <p:nvPicPr>
          <p:cNvPr id="14" name="Picture 13" descr="00032545.jpg"/>
          <p:cNvPicPr>
            <a:picLocks/>
          </p:cNvPicPr>
          <p:nvPr/>
        </p:nvPicPr>
        <p:blipFill>
          <a:blip r:embed="rId5">
            <a:extLst>
              <a:ext uri="{28A0092B-C50C-407E-A947-70E740481C1C}">
                <a14:useLocalDpi xmlns:a14="http://schemas.microsoft.com/office/drawing/2010/main" val="0"/>
              </a:ext>
            </a:extLst>
          </a:blip>
          <a:stretch>
            <a:fillRect/>
          </a:stretch>
        </p:blipFill>
        <p:spPr>
          <a:xfrm>
            <a:off x="5569957" y="4755469"/>
            <a:ext cx="1600200" cy="2011680"/>
          </a:xfrm>
          <a:prstGeom prst="rect">
            <a:avLst/>
          </a:prstGeom>
        </p:spPr>
      </p:pic>
      <p:pic>
        <p:nvPicPr>
          <p:cNvPr id="15" name="Picture 14" descr="00955696.jpg"/>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451619" y="4755469"/>
            <a:ext cx="1600200" cy="2011680"/>
          </a:xfrm>
          <a:prstGeom prst="rect">
            <a:avLst/>
          </a:prstGeom>
        </p:spPr>
      </p:pic>
      <p:pic>
        <p:nvPicPr>
          <p:cNvPr id="4" name="Picture 3"/>
          <p:cNvPicPr>
            <a:picLocks/>
          </p:cNvPicPr>
          <p:nvPr/>
        </p:nvPicPr>
        <p:blipFill>
          <a:blip r:embed="rId7"/>
          <a:stretch>
            <a:fillRect/>
          </a:stretch>
        </p:blipFill>
        <p:spPr>
          <a:xfrm>
            <a:off x="5590040" y="626337"/>
            <a:ext cx="1600200" cy="2011680"/>
          </a:xfrm>
          <a:prstGeom prst="rect">
            <a:avLst/>
          </a:prstGeom>
        </p:spPr>
      </p:pic>
      <p:pic>
        <p:nvPicPr>
          <p:cNvPr id="5" name="Picture 4"/>
          <p:cNvPicPr>
            <a:picLocks/>
          </p:cNvPicPr>
          <p:nvPr/>
        </p:nvPicPr>
        <p:blipFill>
          <a:blip r:embed="rId8"/>
          <a:stretch>
            <a:fillRect/>
          </a:stretch>
        </p:blipFill>
        <p:spPr>
          <a:xfrm>
            <a:off x="3727704" y="626337"/>
            <a:ext cx="1600200" cy="2011680"/>
          </a:xfrm>
          <a:prstGeom prst="rect">
            <a:avLst/>
          </a:prstGeom>
        </p:spPr>
      </p:pic>
      <p:pic>
        <p:nvPicPr>
          <p:cNvPr id="7" name="Picture 6"/>
          <p:cNvPicPr>
            <a:picLocks/>
          </p:cNvPicPr>
          <p:nvPr/>
        </p:nvPicPr>
        <p:blipFill>
          <a:blip r:embed="rId9"/>
          <a:stretch>
            <a:fillRect/>
          </a:stretch>
        </p:blipFill>
        <p:spPr>
          <a:xfrm>
            <a:off x="1925551" y="4755469"/>
            <a:ext cx="1600200" cy="2011680"/>
          </a:xfrm>
          <a:prstGeom prst="rect">
            <a:avLst/>
          </a:prstGeom>
        </p:spPr>
      </p:pic>
      <p:pic>
        <p:nvPicPr>
          <p:cNvPr id="19" name="Picture 18" descr="Rich%20Leggett%202.jpg"/>
          <p:cNvPicPr>
            <a:picLocks/>
          </p:cNvPicPr>
          <p:nvPr/>
        </p:nvPicPr>
        <p:blipFill rotWithShape="1">
          <a:blip r:embed="rId10" cstate="print">
            <a:extLst>
              <a:ext uri="{28A0092B-C50C-407E-A947-70E740481C1C}">
                <a14:useLocalDpi xmlns:a14="http://schemas.microsoft.com/office/drawing/2010/main" val="0"/>
              </a:ext>
            </a:extLst>
          </a:blip>
          <a:srcRect l="20537" t="13342" r="23212"/>
          <a:stretch/>
        </p:blipFill>
        <p:spPr>
          <a:xfrm>
            <a:off x="7452375" y="626337"/>
            <a:ext cx="1599444" cy="2011680"/>
          </a:xfrm>
          <a:prstGeom prst="rect">
            <a:avLst/>
          </a:prstGeom>
        </p:spPr>
      </p:pic>
      <p:pic>
        <p:nvPicPr>
          <p:cNvPr id="3" name="Picture 2"/>
          <p:cNvPicPr>
            <a:picLocks/>
          </p:cNvPicPr>
          <p:nvPr/>
        </p:nvPicPr>
        <p:blipFill>
          <a:blip r:embed="rId11"/>
          <a:stretch>
            <a:fillRect/>
          </a:stretch>
        </p:blipFill>
        <p:spPr>
          <a:xfrm>
            <a:off x="3727704" y="2690903"/>
            <a:ext cx="1600200" cy="2011680"/>
          </a:xfrm>
          <a:prstGeom prst="rect">
            <a:avLst/>
          </a:prstGeom>
        </p:spPr>
      </p:pic>
      <p:pic>
        <p:nvPicPr>
          <p:cNvPr id="8" name="Picture 7"/>
          <p:cNvPicPr>
            <a:picLocks/>
          </p:cNvPicPr>
          <p:nvPr/>
        </p:nvPicPr>
        <p:blipFill>
          <a:blip r:embed="rId12"/>
          <a:stretch>
            <a:fillRect/>
          </a:stretch>
        </p:blipFill>
        <p:spPr>
          <a:xfrm>
            <a:off x="5569957" y="2690903"/>
            <a:ext cx="1600200" cy="2011680"/>
          </a:xfrm>
          <a:prstGeom prst="rect">
            <a:avLst/>
          </a:prstGeom>
        </p:spPr>
      </p:pic>
      <p:pic>
        <p:nvPicPr>
          <p:cNvPr id="9" name="Picture 8"/>
          <p:cNvPicPr>
            <a:picLocks/>
          </p:cNvPicPr>
          <p:nvPr/>
        </p:nvPicPr>
        <p:blipFill rotWithShape="1">
          <a:blip r:embed="rId13"/>
          <a:srcRect l="7944" t="2822" r="9110"/>
          <a:stretch/>
        </p:blipFill>
        <p:spPr>
          <a:xfrm>
            <a:off x="7451619" y="2690903"/>
            <a:ext cx="1600200" cy="2011680"/>
          </a:xfrm>
          <a:prstGeom prst="rect">
            <a:avLst/>
          </a:prstGeom>
        </p:spPr>
      </p:pic>
    </p:spTree>
    <p:extLst>
      <p:ext uri="{BB962C8B-B14F-4D97-AF65-F5344CB8AC3E}">
        <p14:creationId xmlns:p14="http://schemas.microsoft.com/office/powerpoint/2010/main" val="64258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5 </a:t>
            </a:r>
            <a:r>
              <a:rPr lang="en-US" dirty="0">
                <a:solidFill>
                  <a:srgbClr val="FF0000"/>
                </a:solidFill>
              </a:rPr>
              <a:t>(a) and (b)</a:t>
            </a:r>
          </a:p>
        </p:txBody>
      </p:sp>
      <p:sp>
        <p:nvSpPr>
          <p:cNvPr id="4" name="Content Placeholder 3"/>
          <p:cNvSpPr>
            <a:spLocks noGrp="1"/>
          </p:cNvSpPr>
          <p:nvPr>
            <p:ph idx="1"/>
          </p:nvPr>
        </p:nvSpPr>
        <p:spPr>
          <a:xfrm>
            <a:off x="201168" y="885246"/>
            <a:ext cx="8642640" cy="4195415"/>
          </a:xfrm>
        </p:spPr>
        <p:txBody>
          <a:bodyPr/>
          <a:lstStyle/>
          <a:p>
            <a:pPr marL="0" indent="0">
              <a:buNone/>
            </a:pPr>
            <a:r>
              <a:rPr lang="en-US" dirty="0"/>
              <a:t>Deposition in ET = 73.76%</a:t>
            </a:r>
          </a:p>
          <a:p>
            <a:pPr marL="0" indent="0">
              <a:buNone/>
            </a:pPr>
            <a:r>
              <a:rPr lang="en-US" dirty="0"/>
              <a:t>BB = 1.78%</a:t>
            </a:r>
          </a:p>
          <a:p>
            <a:pPr marL="0" indent="0">
              <a:buNone/>
            </a:pPr>
            <a:r>
              <a:rPr lang="en-US" dirty="0"/>
              <a:t>bb = 1.09%</a:t>
            </a:r>
          </a:p>
          <a:p>
            <a:pPr marL="0" indent="0">
              <a:buNone/>
            </a:pPr>
            <a:r>
              <a:rPr lang="en-US" dirty="0"/>
              <a:t>AI = 5.32%</a:t>
            </a:r>
          </a:p>
          <a:p>
            <a:pPr marL="0" indent="0">
              <a:buNone/>
            </a:pPr>
            <a:r>
              <a:rPr lang="en-US" dirty="0">
                <a:solidFill>
                  <a:srgbClr val="FF0000"/>
                </a:solidFill>
              </a:rPr>
              <a:t>Total Deposition = 81.93%</a:t>
            </a:r>
          </a:p>
          <a:p>
            <a:pPr marL="0" indent="0">
              <a:buNone/>
            </a:pPr>
            <a:r>
              <a:rPr lang="en-US" dirty="0">
                <a:solidFill>
                  <a:srgbClr val="FF0000"/>
                </a:solidFill>
              </a:rPr>
              <a:t>Amount exhaled = 18.1%</a:t>
            </a:r>
          </a:p>
          <a:p>
            <a:pPr marL="0" indent="0">
              <a:buNone/>
            </a:pPr>
            <a:r>
              <a:rPr lang="en-US" sz="2000" i="1" dirty="0"/>
              <a:t>Note: ET1 corresponds to the nasal lings in a nose breather. According to the table, about 34% of the 5 micron aerosol is deposited there. Therefore, if a nose swab is taken, a qualitative idea of the possible intake is probably more than about three times the activity on the swab, depending on how much of the nasal deposit is collected on the swab.</a:t>
            </a:r>
          </a:p>
          <a:p>
            <a:pPr lvl="0"/>
            <a:endParaRPr lang="en-US" sz="2000" i="1" dirty="0"/>
          </a:p>
        </p:txBody>
      </p:sp>
    </p:spTree>
    <p:extLst>
      <p:ext uri="{BB962C8B-B14F-4D97-AF65-F5344CB8AC3E}">
        <p14:creationId xmlns:p14="http://schemas.microsoft.com/office/powerpoint/2010/main" val="13167057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5 </a:t>
            </a:r>
            <a:r>
              <a:rPr lang="en-US" dirty="0">
                <a:solidFill>
                  <a:srgbClr val="FF0000"/>
                </a:solidFill>
              </a:rPr>
              <a:t>(c)</a:t>
            </a:r>
          </a:p>
        </p:txBody>
      </p:sp>
      <p:sp>
        <p:nvSpPr>
          <p:cNvPr id="4" name="Content Placeholder 3"/>
          <p:cNvSpPr>
            <a:spLocks noGrp="1"/>
          </p:cNvSpPr>
          <p:nvPr>
            <p:ph idx="1"/>
          </p:nvPr>
        </p:nvSpPr>
        <p:spPr>
          <a:xfrm>
            <a:off x="201168" y="885246"/>
            <a:ext cx="8642640" cy="4195415"/>
          </a:xfrm>
        </p:spPr>
        <p:txBody>
          <a:bodyPr/>
          <a:lstStyle/>
          <a:p>
            <a:pPr marL="514350" indent="-514350">
              <a:buFont typeface="+mj-lt"/>
              <a:buAutoNum type="alphaLcParenR"/>
            </a:pPr>
            <a:r>
              <a:rPr lang="en-US" dirty="0"/>
              <a:t>For an adult worker, what fraction of a 1000 Bq inhalation of a Type S, 5 µm AMAD </a:t>
            </a:r>
            <a:r>
              <a:rPr lang="en-US" baseline="30000" dirty="0"/>
              <a:t>58</a:t>
            </a:r>
            <a:r>
              <a:rPr lang="en-US" dirty="0"/>
              <a:t>Co aerosol is exhaled immediately after inhalation of that aerosol? </a:t>
            </a:r>
          </a:p>
          <a:p>
            <a:pPr marL="514350" indent="-514350">
              <a:buFont typeface="+mj-lt"/>
              <a:buAutoNum type="alphaLcParenR"/>
            </a:pPr>
            <a:r>
              <a:rPr lang="en-US" dirty="0"/>
              <a:t>What fraction of the activity is deposited in the thoracic and in the extra-thoracic regions? </a:t>
            </a:r>
          </a:p>
          <a:p>
            <a:pPr marL="514350" indent="-514350">
              <a:buFont typeface="+mj-lt"/>
              <a:buAutoNum type="alphaLcParenR"/>
            </a:pPr>
            <a:r>
              <a:rPr lang="en-US" dirty="0">
                <a:solidFill>
                  <a:srgbClr val="FF0000"/>
                </a:solidFill>
              </a:rPr>
              <a:t>What activity in a 24-hour urine sample would you expect to find if the sample is taken 10 days after the intake? </a:t>
            </a:r>
          </a:p>
          <a:p>
            <a:pPr lvl="0"/>
            <a:endParaRPr lang="en-US" dirty="0"/>
          </a:p>
        </p:txBody>
      </p:sp>
    </p:spTree>
    <p:extLst>
      <p:ext uri="{BB962C8B-B14F-4D97-AF65-F5344CB8AC3E}">
        <p14:creationId xmlns:p14="http://schemas.microsoft.com/office/powerpoint/2010/main" val="10478473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5 </a:t>
            </a:r>
            <a:r>
              <a:rPr lang="en-US" dirty="0">
                <a:solidFill>
                  <a:srgbClr val="FF0000"/>
                </a:solidFill>
              </a:rPr>
              <a:t>(c)</a:t>
            </a:r>
          </a:p>
        </p:txBody>
      </p:sp>
      <p:sp>
        <p:nvSpPr>
          <p:cNvPr id="4" name="Content Placeholder 3"/>
          <p:cNvSpPr>
            <a:spLocks noGrp="1"/>
          </p:cNvSpPr>
          <p:nvPr>
            <p:ph idx="1"/>
          </p:nvPr>
        </p:nvSpPr>
        <p:spPr>
          <a:xfrm>
            <a:off x="201168" y="885247"/>
            <a:ext cx="8642640" cy="2740456"/>
          </a:xfrm>
        </p:spPr>
        <p:txBody>
          <a:bodyPr/>
          <a:lstStyle/>
          <a:p>
            <a:pPr marL="457200" indent="-457200">
              <a:buFont typeface="+mj-lt"/>
              <a:buAutoNum type="arabicPeriod"/>
            </a:pPr>
            <a:r>
              <a:rPr lang="en-US" sz="2400" dirty="0"/>
              <a:t>Click Biological Data</a:t>
            </a:r>
          </a:p>
          <a:p>
            <a:pPr marL="457200" indent="-457200">
              <a:buFont typeface="+mj-lt"/>
              <a:buAutoNum type="arabicPeriod"/>
            </a:pPr>
            <a:r>
              <a:rPr lang="en-US" sz="2400" dirty="0"/>
              <a:t>Select 58Co, Type S in Bioassay Data, and click display. </a:t>
            </a:r>
          </a:p>
          <a:p>
            <a:pPr marL="457200" indent="-457200">
              <a:buFont typeface="+mj-lt"/>
              <a:buAutoNum type="arabicPeriod"/>
            </a:pPr>
            <a:r>
              <a:rPr lang="en-US" sz="2400" dirty="0"/>
              <a:t>Under </a:t>
            </a:r>
            <a:r>
              <a:rPr lang="en-US" sz="2400" dirty="0" err="1"/>
              <a:t>E_Urine</a:t>
            </a:r>
            <a:r>
              <a:rPr lang="en-US" sz="2400" dirty="0"/>
              <a:t>, in the row corresponding to 10 days, read </a:t>
            </a:r>
            <a:r>
              <a:rPr lang="en-US" sz="2400" dirty="0">
                <a:solidFill>
                  <a:srgbClr val="FF0000"/>
                </a:solidFill>
              </a:rPr>
              <a:t>2.53E‐4 (Bq/Bq-Intake)</a:t>
            </a:r>
            <a:r>
              <a:rPr lang="en-US" sz="2400" dirty="0"/>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10" y="2926362"/>
            <a:ext cx="7760917" cy="3086146"/>
          </a:xfrm>
          <a:prstGeom prst="rect">
            <a:avLst/>
          </a:prstGeom>
        </p:spPr>
      </p:pic>
    </p:spTree>
    <p:extLst>
      <p:ext uri="{BB962C8B-B14F-4D97-AF65-F5344CB8AC3E}">
        <p14:creationId xmlns:p14="http://schemas.microsoft.com/office/powerpoint/2010/main" val="15420383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5 </a:t>
            </a:r>
            <a:r>
              <a:rPr lang="en-US" dirty="0">
                <a:solidFill>
                  <a:srgbClr val="FF0000"/>
                </a:solidFill>
              </a:rPr>
              <a:t>(c)</a:t>
            </a:r>
          </a:p>
        </p:txBody>
      </p:sp>
      <p:sp>
        <p:nvSpPr>
          <p:cNvPr id="4" name="Content Placeholder 3"/>
          <p:cNvSpPr>
            <a:spLocks noGrp="1"/>
          </p:cNvSpPr>
          <p:nvPr>
            <p:ph idx="1"/>
          </p:nvPr>
        </p:nvSpPr>
        <p:spPr>
          <a:xfrm>
            <a:off x="201168" y="885247"/>
            <a:ext cx="8642640" cy="2740456"/>
          </a:xfrm>
        </p:spPr>
        <p:txBody>
          <a:bodyPr/>
          <a:lstStyle/>
          <a:p>
            <a:pPr marL="0" indent="0">
              <a:buNone/>
            </a:pPr>
            <a:r>
              <a:rPr lang="en-US" sz="2400" dirty="0"/>
              <a:t>Activity expected in the 24‐hour urine sample is:</a:t>
            </a:r>
          </a:p>
          <a:p>
            <a:pPr marL="0" indent="0">
              <a:buNone/>
            </a:pPr>
            <a:r>
              <a:rPr lang="en-US" sz="2400" dirty="0"/>
              <a:t>Urine activity = 1,000 x 2.53E‐4 = </a:t>
            </a:r>
            <a:r>
              <a:rPr lang="en-US" sz="2400" dirty="0">
                <a:solidFill>
                  <a:srgbClr val="FF0000"/>
                </a:solidFill>
              </a:rPr>
              <a:t>0.253 Bq</a:t>
            </a:r>
            <a:r>
              <a:rPr lang="en-US" sz="2400" dirty="0"/>
              <a:t>.</a:t>
            </a:r>
          </a:p>
          <a:p>
            <a:pPr marL="0" indent="0">
              <a:buNone/>
            </a:pPr>
            <a:endParaRPr lang="en-US" sz="2400" i="1" dirty="0"/>
          </a:p>
          <a:p>
            <a:pPr marL="0" indent="0">
              <a:lnSpc>
                <a:spcPct val="100000"/>
              </a:lnSpc>
              <a:spcBef>
                <a:spcPts val="200"/>
              </a:spcBef>
              <a:buNone/>
            </a:pPr>
            <a:r>
              <a:rPr lang="en-US" sz="2000" i="1" dirty="0"/>
              <a:t>This type of calculation is helpful to determine whether the available urine counting protocol and equipment are capable of measuring this level of</a:t>
            </a:r>
          </a:p>
          <a:p>
            <a:pPr marL="0" indent="0">
              <a:lnSpc>
                <a:spcPct val="100000"/>
              </a:lnSpc>
              <a:spcBef>
                <a:spcPts val="200"/>
              </a:spcBef>
              <a:buNone/>
            </a:pPr>
            <a:r>
              <a:rPr lang="en-US" sz="2000" i="1" dirty="0"/>
              <a:t>activity in the sample, given the methods used on site for routine bioassay intervals amounts of urine collected per sample, for example, a 24‐hour sample or a “grab” sample. The grab sample is taken from one voiding and therefore usually contains much less activity than a 24‐hour sample, and so required greater measurement capabilities to detect a given minimum intake level.</a:t>
            </a:r>
          </a:p>
        </p:txBody>
      </p:sp>
    </p:spTree>
    <p:extLst>
      <p:ext uri="{BB962C8B-B14F-4D97-AF65-F5344CB8AC3E}">
        <p14:creationId xmlns:p14="http://schemas.microsoft.com/office/powerpoint/2010/main" val="18040354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6</a:t>
            </a:r>
          </a:p>
        </p:txBody>
      </p:sp>
      <p:sp>
        <p:nvSpPr>
          <p:cNvPr id="4" name="Content Placeholder 3"/>
          <p:cNvSpPr>
            <a:spLocks noGrp="1"/>
          </p:cNvSpPr>
          <p:nvPr>
            <p:ph idx="1"/>
          </p:nvPr>
        </p:nvSpPr>
        <p:spPr>
          <a:xfrm>
            <a:off x="201168" y="885246"/>
            <a:ext cx="8642640" cy="4195415"/>
          </a:xfrm>
        </p:spPr>
        <p:txBody>
          <a:bodyPr/>
          <a:lstStyle/>
          <a:p>
            <a:pPr marL="514350" lvl="0" indent="-514350">
              <a:buFont typeface="+mj-lt"/>
              <a:buAutoNum type="alphaLcParenR"/>
            </a:pPr>
            <a:r>
              <a:rPr lang="en-US" dirty="0"/>
              <a:t>What is the air kerma rate free-in-air at a location where the 0.08 MeV photon fluence is 2.24E8 photons/cm</a:t>
            </a:r>
            <a:r>
              <a:rPr lang="en-US" baseline="30000" dirty="0"/>
              <a:t>2</a:t>
            </a:r>
            <a:r>
              <a:rPr lang="en-US" dirty="0"/>
              <a:t>? </a:t>
            </a:r>
          </a:p>
          <a:p>
            <a:pPr marL="514350" lvl="0" indent="-514350">
              <a:buFont typeface="+mj-lt"/>
              <a:buAutoNum type="alphaLcParenR"/>
            </a:pPr>
            <a:r>
              <a:rPr lang="en-US" dirty="0"/>
              <a:t>What is the effective dose rate resulting from exposure to this beam when incident on the body in the AP direction at that location? What is the dose rate if the direction was PA with the same fluence rate? What is the rate if the radiation is isotropic?</a:t>
            </a:r>
          </a:p>
        </p:txBody>
      </p:sp>
    </p:spTree>
    <p:extLst>
      <p:ext uri="{BB962C8B-B14F-4D97-AF65-F5344CB8AC3E}">
        <p14:creationId xmlns:p14="http://schemas.microsoft.com/office/powerpoint/2010/main" val="19453776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6 </a:t>
            </a:r>
            <a:r>
              <a:rPr lang="en-US" dirty="0">
                <a:solidFill>
                  <a:srgbClr val="FF0000"/>
                </a:solidFill>
              </a:rPr>
              <a:t>(a)</a:t>
            </a:r>
          </a:p>
        </p:txBody>
      </p:sp>
      <p:sp>
        <p:nvSpPr>
          <p:cNvPr id="4" name="Content Placeholder 3"/>
          <p:cNvSpPr>
            <a:spLocks noGrp="1"/>
          </p:cNvSpPr>
          <p:nvPr>
            <p:ph idx="1"/>
          </p:nvPr>
        </p:nvSpPr>
        <p:spPr>
          <a:xfrm>
            <a:off x="201168" y="885246"/>
            <a:ext cx="8642640" cy="4195415"/>
          </a:xfrm>
        </p:spPr>
        <p:txBody>
          <a:bodyPr/>
          <a:lstStyle/>
          <a:p>
            <a:pPr marL="514350" lvl="0" indent="-514350">
              <a:buFont typeface="+mj-lt"/>
              <a:buAutoNum type="alphaLcParenR"/>
            </a:pPr>
            <a:r>
              <a:rPr lang="en-US" dirty="0">
                <a:solidFill>
                  <a:srgbClr val="FF0000"/>
                </a:solidFill>
              </a:rPr>
              <a:t>What is the air kerma rate free-in-air at a location where the 0.8 MeV photon fluence is 2.24E8 photons/cm</a:t>
            </a:r>
            <a:r>
              <a:rPr lang="en-US" baseline="30000" dirty="0">
                <a:solidFill>
                  <a:srgbClr val="FF0000"/>
                </a:solidFill>
              </a:rPr>
              <a:t>2</a:t>
            </a:r>
            <a:r>
              <a:rPr lang="en-US" dirty="0">
                <a:solidFill>
                  <a:srgbClr val="FF0000"/>
                </a:solidFill>
              </a:rPr>
              <a:t>? </a:t>
            </a:r>
          </a:p>
          <a:p>
            <a:pPr marL="514350" lvl="0" indent="-514350">
              <a:buFont typeface="+mj-lt"/>
              <a:buAutoNum type="alphaLcParenR"/>
            </a:pPr>
            <a:r>
              <a:rPr lang="en-US" dirty="0"/>
              <a:t>What is the effective dose rate resulting from exposure to this beam when incident on the body in the AP direction at that location? What is the dose rate if the direction was PA with the same fluence rate? What is the rate if the radiation is isotropic?</a:t>
            </a:r>
          </a:p>
        </p:txBody>
      </p:sp>
    </p:spTree>
    <p:extLst>
      <p:ext uri="{BB962C8B-B14F-4D97-AF65-F5344CB8AC3E}">
        <p14:creationId xmlns:p14="http://schemas.microsoft.com/office/powerpoint/2010/main" val="19701610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6 </a:t>
            </a:r>
            <a:r>
              <a:rPr lang="en-US" dirty="0">
                <a:solidFill>
                  <a:srgbClr val="FF0000"/>
                </a:solidFill>
              </a:rPr>
              <a:t>(a)</a:t>
            </a:r>
          </a:p>
        </p:txBody>
      </p:sp>
      <p:sp>
        <p:nvSpPr>
          <p:cNvPr id="4" name="Content Placeholder 3"/>
          <p:cNvSpPr>
            <a:spLocks noGrp="1"/>
          </p:cNvSpPr>
          <p:nvPr>
            <p:ph idx="1"/>
          </p:nvPr>
        </p:nvSpPr>
        <p:spPr>
          <a:xfrm>
            <a:off x="201168" y="715125"/>
            <a:ext cx="8642640" cy="4195415"/>
          </a:xfrm>
        </p:spPr>
        <p:txBody>
          <a:bodyPr/>
          <a:lstStyle/>
          <a:p>
            <a:pPr marL="514350" indent="-514350">
              <a:buFont typeface="+mj-lt"/>
              <a:buAutoNum type="arabicPeriod"/>
            </a:pPr>
            <a:r>
              <a:rPr lang="en-US" dirty="0"/>
              <a:t>Click the </a:t>
            </a:r>
            <a:r>
              <a:rPr lang="en-US" b="1" dirty="0"/>
              <a:t>Radiation Field Data </a:t>
            </a:r>
            <a:r>
              <a:rPr lang="en-US" dirty="0"/>
              <a:t>tab.</a:t>
            </a:r>
          </a:p>
          <a:p>
            <a:pPr marL="514350" indent="-514350">
              <a:buFont typeface="+mj-lt"/>
              <a:buAutoNum type="arabicPeriod"/>
            </a:pPr>
            <a:r>
              <a:rPr lang="en-US" dirty="0"/>
              <a:t>Select the </a:t>
            </a:r>
            <a:r>
              <a:rPr lang="en-US" b="1" dirty="0"/>
              <a:t>Operational quantities </a:t>
            </a:r>
            <a:r>
              <a:rPr lang="en-US" dirty="0"/>
              <a:t>button.</a:t>
            </a:r>
          </a:p>
          <a:p>
            <a:pPr marL="514350" indent="-514350">
              <a:buFont typeface="+mj-lt"/>
              <a:buAutoNum type="arabicPeriod"/>
            </a:pPr>
            <a:r>
              <a:rPr lang="en-US" dirty="0"/>
              <a:t>Click </a:t>
            </a:r>
            <a:r>
              <a:rPr lang="en-US" b="1" dirty="0"/>
              <a:t>Display</a:t>
            </a:r>
            <a:r>
              <a:rPr lang="en-US" dirty="0"/>
              <a:t>.</a:t>
            </a:r>
          </a:p>
          <a:p>
            <a:pPr marL="0" indent="0">
              <a:buNone/>
            </a:pPr>
            <a:r>
              <a:rPr lang="en-US" dirty="0"/>
              <a:t>The air kerma column at 0.8 MeV shows a kerma rate of </a:t>
            </a:r>
            <a:r>
              <a:rPr lang="en-US" dirty="0">
                <a:solidFill>
                  <a:srgbClr val="FF0000"/>
                </a:solidFill>
              </a:rPr>
              <a:t>3.69 pGy‐cm</a:t>
            </a:r>
            <a:r>
              <a:rPr lang="en-US" baseline="30000" dirty="0">
                <a:solidFill>
                  <a:srgbClr val="FF0000"/>
                </a:solidFill>
              </a:rPr>
              <a:t>2</a:t>
            </a:r>
            <a:r>
              <a:rPr lang="en-US" dirty="0"/>
              <a:t>.This unit may be interpreted as </a:t>
            </a:r>
            <a:r>
              <a:rPr lang="en-US" b="1" i="1" dirty="0" err="1"/>
              <a:t>pGy</a:t>
            </a:r>
            <a:r>
              <a:rPr lang="en-US" b="1" i="1" dirty="0"/>
              <a:t> per photon/cm</a:t>
            </a:r>
            <a:r>
              <a:rPr lang="en-US" b="1" i="1" baseline="30000" dirty="0"/>
              <a:t>2</a:t>
            </a:r>
            <a:r>
              <a:rPr lang="en-US" b="1" i="1" dirty="0"/>
              <a:t> </a:t>
            </a:r>
            <a:r>
              <a:rPr lang="en-US" dirty="0"/>
              <a:t>or the </a:t>
            </a:r>
            <a:r>
              <a:rPr lang="en-US" b="1" i="1" dirty="0"/>
              <a:t>kerma per unit fluence</a:t>
            </a:r>
            <a:r>
              <a:rPr lang="en-US" dirty="0"/>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70" y="3737296"/>
            <a:ext cx="6996223" cy="3110071"/>
          </a:xfrm>
          <a:prstGeom prst="rect">
            <a:avLst/>
          </a:prstGeom>
        </p:spPr>
      </p:pic>
    </p:spTree>
    <p:extLst>
      <p:ext uri="{BB962C8B-B14F-4D97-AF65-F5344CB8AC3E}">
        <p14:creationId xmlns:p14="http://schemas.microsoft.com/office/powerpoint/2010/main" val="811464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6 </a:t>
            </a:r>
            <a:r>
              <a:rPr lang="en-US" dirty="0">
                <a:solidFill>
                  <a:srgbClr val="FF0000"/>
                </a:solidFill>
              </a:rPr>
              <a:t>(a)</a:t>
            </a:r>
          </a:p>
        </p:txBody>
      </p:sp>
      <p:sp>
        <p:nvSpPr>
          <p:cNvPr id="4" name="Content Placeholder 3"/>
          <p:cNvSpPr>
            <a:spLocks noGrp="1"/>
          </p:cNvSpPr>
          <p:nvPr>
            <p:ph idx="1"/>
          </p:nvPr>
        </p:nvSpPr>
        <p:spPr>
          <a:xfrm>
            <a:off x="201168" y="885246"/>
            <a:ext cx="8642640" cy="4195415"/>
          </a:xfrm>
        </p:spPr>
        <p:txBody>
          <a:bodyPr/>
          <a:lstStyle/>
          <a:p>
            <a:pPr marL="0" indent="0">
              <a:buNone/>
            </a:pPr>
            <a:r>
              <a:rPr lang="en-US" dirty="0"/>
              <a:t>The kerma rate corresponding to the 2.24E8 fluence is:</a:t>
            </a:r>
          </a:p>
          <a:p>
            <a:pPr marL="0" indent="0">
              <a:buNone/>
            </a:pPr>
            <a:r>
              <a:rPr lang="en-US" dirty="0"/>
              <a:t>K = 2.24E8 x 3.69 </a:t>
            </a:r>
          </a:p>
          <a:p>
            <a:pPr marL="0" indent="0">
              <a:buNone/>
            </a:pPr>
            <a:r>
              <a:rPr lang="en-US" dirty="0"/>
              <a:t>= 8.27E8 </a:t>
            </a:r>
            <a:r>
              <a:rPr lang="en-US" dirty="0" err="1"/>
              <a:t>pGy</a:t>
            </a:r>
            <a:r>
              <a:rPr lang="en-US" dirty="0"/>
              <a:t> </a:t>
            </a:r>
          </a:p>
          <a:p>
            <a:pPr marL="0" indent="0">
              <a:buNone/>
            </a:pPr>
            <a:r>
              <a:rPr lang="en-US" dirty="0"/>
              <a:t>= </a:t>
            </a:r>
            <a:r>
              <a:rPr lang="en-US" b="1" dirty="0">
                <a:solidFill>
                  <a:srgbClr val="FF0000"/>
                </a:solidFill>
              </a:rPr>
              <a:t>0.827 </a:t>
            </a:r>
            <a:r>
              <a:rPr lang="en-US" b="1" dirty="0" err="1">
                <a:solidFill>
                  <a:srgbClr val="FF0000"/>
                </a:solidFill>
              </a:rPr>
              <a:t>mGy</a:t>
            </a:r>
            <a:endParaRPr lang="en-US" b="1" dirty="0">
              <a:solidFill>
                <a:srgbClr val="FF0000"/>
              </a:solidFill>
            </a:endParaRPr>
          </a:p>
        </p:txBody>
      </p:sp>
    </p:spTree>
    <p:extLst>
      <p:ext uri="{BB962C8B-B14F-4D97-AF65-F5344CB8AC3E}">
        <p14:creationId xmlns:p14="http://schemas.microsoft.com/office/powerpoint/2010/main" val="18696262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6 </a:t>
            </a:r>
            <a:r>
              <a:rPr lang="en-US" dirty="0">
                <a:solidFill>
                  <a:srgbClr val="FF0000"/>
                </a:solidFill>
              </a:rPr>
              <a:t>(b)</a:t>
            </a:r>
          </a:p>
        </p:txBody>
      </p:sp>
      <p:sp>
        <p:nvSpPr>
          <p:cNvPr id="4" name="Content Placeholder 3"/>
          <p:cNvSpPr>
            <a:spLocks noGrp="1"/>
          </p:cNvSpPr>
          <p:nvPr>
            <p:ph idx="1"/>
          </p:nvPr>
        </p:nvSpPr>
        <p:spPr>
          <a:xfrm>
            <a:off x="201168" y="885246"/>
            <a:ext cx="8642640" cy="4195415"/>
          </a:xfrm>
        </p:spPr>
        <p:txBody>
          <a:bodyPr/>
          <a:lstStyle/>
          <a:p>
            <a:pPr marL="514350" lvl="0" indent="-514350">
              <a:buFont typeface="+mj-lt"/>
              <a:buAutoNum type="alphaLcParenR"/>
            </a:pPr>
            <a:r>
              <a:rPr lang="en-US" dirty="0"/>
              <a:t>What is the air kerma rate free-in-air at a location where the 0.8 MeV photon fluence is 2.24E8 photons/cm</a:t>
            </a:r>
            <a:r>
              <a:rPr lang="en-US" baseline="30000" dirty="0"/>
              <a:t>2</a:t>
            </a:r>
            <a:r>
              <a:rPr lang="en-US" dirty="0"/>
              <a:t>? </a:t>
            </a:r>
          </a:p>
          <a:p>
            <a:pPr marL="514350" lvl="0" indent="-514350">
              <a:buFont typeface="+mj-lt"/>
              <a:buAutoNum type="alphaLcParenR"/>
            </a:pPr>
            <a:r>
              <a:rPr lang="en-US" dirty="0">
                <a:solidFill>
                  <a:srgbClr val="FF0000"/>
                </a:solidFill>
              </a:rPr>
              <a:t>What is the effective dose rate resulting from exposure to this beam when incident on the body in the AP direction at that location? What is the dose rate if the direction was PA with the same fluence rate? What is the rate if the radiation is isotropic?</a:t>
            </a:r>
          </a:p>
        </p:txBody>
      </p:sp>
    </p:spTree>
    <p:extLst>
      <p:ext uri="{BB962C8B-B14F-4D97-AF65-F5344CB8AC3E}">
        <p14:creationId xmlns:p14="http://schemas.microsoft.com/office/powerpoint/2010/main" val="12627810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Solving 6 </a:t>
            </a:r>
            <a:r>
              <a:rPr lang="en-US" dirty="0">
                <a:solidFill>
                  <a:srgbClr val="FF0000"/>
                </a:solidFill>
              </a:rPr>
              <a:t>(b)</a:t>
            </a:r>
          </a:p>
        </p:txBody>
      </p:sp>
      <p:sp>
        <p:nvSpPr>
          <p:cNvPr id="4" name="Content Placeholder 3"/>
          <p:cNvSpPr>
            <a:spLocks noGrp="1"/>
          </p:cNvSpPr>
          <p:nvPr>
            <p:ph idx="1"/>
          </p:nvPr>
        </p:nvSpPr>
        <p:spPr>
          <a:xfrm>
            <a:off x="201168" y="885246"/>
            <a:ext cx="8642640" cy="4195415"/>
          </a:xfrm>
        </p:spPr>
        <p:txBody>
          <a:bodyPr/>
          <a:lstStyle/>
          <a:p>
            <a:pPr marL="514350" indent="-514350">
              <a:buFont typeface="+mj-lt"/>
              <a:buAutoNum type="arabicPeriod"/>
            </a:pPr>
            <a:r>
              <a:rPr lang="en-US" dirty="0"/>
              <a:t>Click on the </a:t>
            </a:r>
            <a:r>
              <a:rPr lang="en-US" b="1" dirty="0"/>
              <a:t>AP button </a:t>
            </a:r>
            <a:r>
              <a:rPr lang="en-US" dirty="0"/>
              <a:t>on the same tab and read the effective dose coefficient (Sv/</a:t>
            </a:r>
            <a:r>
              <a:rPr lang="en-US" dirty="0" err="1"/>
              <a:t>Gy</a:t>
            </a:r>
            <a:r>
              <a:rPr lang="en-US" dirty="0"/>
              <a:t>) for AP, PA, and ISO incidence at 0.8 MeV are:</a:t>
            </a:r>
          </a:p>
          <a:p>
            <a:r>
              <a:rPr lang="en-US" dirty="0">
                <a:solidFill>
                  <a:srgbClr val="FF0000"/>
                </a:solidFill>
              </a:rPr>
              <a:t>AP = 1.433</a:t>
            </a:r>
          </a:p>
          <a:p>
            <a:r>
              <a:rPr lang="en-US" dirty="0">
                <a:solidFill>
                  <a:srgbClr val="FF0000"/>
                </a:solidFill>
              </a:rPr>
              <a:t>PA =1.019</a:t>
            </a:r>
          </a:p>
          <a:p>
            <a:r>
              <a:rPr lang="en-US" dirty="0">
                <a:solidFill>
                  <a:srgbClr val="FF0000"/>
                </a:solidFill>
              </a:rPr>
              <a:t>ISO = 0.749</a:t>
            </a:r>
          </a:p>
          <a:p>
            <a:pPr marL="514350" indent="-514350">
              <a:buFont typeface="+mj-lt"/>
              <a:buAutoNum type="arabicPeriod"/>
            </a:pPr>
            <a:endParaRPr lang="en-US" dirty="0"/>
          </a:p>
        </p:txBody>
      </p:sp>
    </p:spTree>
    <p:extLst>
      <p:ext uri="{BB962C8B-B14F-4D97-AF65-F5344CB8AC3E}">
        <p14:creationId xmlns:p14="http://schemas.microsoft.com/office/powerpoint/2010/main" val="1390821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4"/>
            <a:ext cx="8636290" cy="824841"/>
          </a:xfrm>
        </p:spPr>
        <p:txBody>
          <a:bodyPr/>
          <a:lstStyle/>
          <a:p>
            <a:r>
              <a:rPr lang="en-US" sz="2800" b="1" dirty="0">
                <a:solidFill>
                  <a:srgbClr val="1E7640"/>
                </a:solidFill>
              </a:rPr>
              <a:t>ORNL Dosimetry Research Program: </a:t>
            </a:r>
            <a:br>
              <a:rPr lang="en-US" sz="2800" b="1" dirty="0">
                <a:solidFill>
                  <a:srgbClr val="1E7640"/>
                </a:solidFill>
              </a:rPr>
            </a:br>
            <a:r>
              <a:rPr lang="en-US" sz="2800" b="1" dirty="0"/>
              <a:t>The Legacy</a:t>
            </a:r>
            <a:endParaRPr lang="en-US" dirty="0"/>
          </a:p>
        </p:txBody>
      </p:sp>
      <p:sp>
        <p:nvSpPr>
          <p:cNvPr id="3" name="Content Placeholder 2"/>
          <p:cNvSpPr>
            <a:spLocks noGrp="1"/>
          </p:cNvSpPr>
          <p:nvPr>
            <p:ph idx="1"/>
          </p:nvPr>
        </p:nvSpPr>
        <p:spPr/>
        <p:txBody>
          <a:bodyPr/>
          <a:lstStyle/>
          <a:p>
            <a:r>
              <a:rPr lang="en-US" dirty="0"/>
              <a:t> Provided the national and international scientific communities with models and data </a:t>
            </a:r>
          </a:p>
          <a:p>
            <a:pPr lvl="1"/>
            <a:r>
              <a:rPr lang="en-US" dirty="0"/>
              <a:t>To estimate doses from exposure to radionuclides </a:t>
            </a:r>
          </a:p>
          <a:p>
            <a:pPr lvl="1"/>
            <a:r>
              <a:rPr lang="en-US" dirty="0"/>
              <a:t>To establish exposure guidelines for radionuclides. </a:t>
            </a:r>
          </a:p>
          <a:p>
            <a:r>
              <a:rPr lang="en-US" dirty="0"/>
              <a:t>These models generally have become international standards. </a:t>
            </a:r>
          </a:p>
          <a:p>
            <a:r>
              <a:rPr lang="en-US" dirty="0"/>
              <a:t>A center for archival and computer implementation of biokinetic and dosimetric models.</a:t>
            </a:r>
          </a:p>
          <a:p>
            <a:endParaRPr lang="en-US" dirty="0"/>
          </a:p>
          <a:p>
            <a:endParaRPr lang="en-US" dirty="0"/>
          </a:p>
        </p:txBody>
      </p:sp>
    </p:spTree>
    <p:extLst>
      <p:ext uri="{BB962C8B-B14F-4D97-AF65-F5344CB8AC3E}">
        <p14:creationId xmlns:p14="http://schemas.microsoft.com/office/powerpoint/2010/main" val="19008805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6 </a:t>
            </a:r>
            <a:r>
              <a:rPr lang="en-US" dirty="0">
                <a:solidFill>
                  <a:srgbClr val="FF0000"/>
                </a:solidFill>
              </a:rPr>
              <a:t>(b)</a:t>
            </a:r>
          </a:p>
        </p:txBody>
      </p:sp>
      <p:sp>
        <p:nvSpPr>
          <p:cNvPr id="4" name="Content Placeholder 3"/>
          <p:cNvSpPr>
            <a:spLocks noGrp="1"/>
          </p:cNvSpPr>
          <p:nvPr>
            <p:ph idx="1"/>
          </p:nvPr>
        </p:nvSpPr>
        <p:spPr>
          <a:xfrm>
            <a:off x="201168" y="885246"/>
            <a:ext cx="8642640" cy="4195415"/>
          </a:xfrm>
        </p:spPr>
        <p:txBody>
          <a:bodyPr/>
          <a:lstStyle/>
          <a:p>
            <a:pPr marL="0" indent="0">
              <a:spcBef>
                <a:spcPts val="200"/>
              </a:spcBef>
              <a:buNone/>
            </a:pPr>
            <a:r>
              <a:rPr lang="en-US" dirty="0"/>
              <a:t>The dose rates are:</a:t>
            </a:r>
          </a:p>
          <a:p>
            <a:pPr marL="0" indent="0">
              <a:spcBef>
                <a:spcPts val="200"/>
              </a:spcBef>
              <a:buNone/>
            </a:pPr>
            <a:r>
              <a:rPr lang="en-US" sz="2400" dirty="0"/>
              <a:t>E(AP) = 0.827 (</a:t>
            </a:r>
            <a:r>
              <a:rPr lang="en-US" sz="2400" dirty="0" err="1"/>
              <a:t>mGy</a:t>
            </a:r>
            <a:r>
              <a:rPr lang="en-US" sz="2400" dirty="0"/>
              <a:t>/s) x 1.433 (Sv/</a:t>
            </a:r>
            <a:r>
              <a:rPr lang="en-US" sz="2400" dirty="0" err="1"/>
              <a:t>Gy</a:t>
            </a:r>
            <a:r>
              <a:rPr lang="en-US" sz="2400" dirty="0"/>
              <a:t>) * 0.001 (</a:t>
            </a:r>
            <a:r>
              <a:rPr lang="en-US" sz="2400" dirty="0" err="1"/>
              <a:t>Gy</a:t>
            </a:r>
            <a:r>
              <a:rPr lang="en-US" sz="2400" dirty="0"/>
              <a:t>/</a:t>
            </a:r>
            <a:r>
              <a:rPr lang="en-US" sz="2400" dirty="0" err="1"/>
              <a:t>mGy</a:t>
            </a:r>
            <a:r>
              <a:rPr lang="en-US" sz="2400" dirty="0"/>
              <a:t>) </a:t>
            </a:r>
          </a:p>
          <a:p>
            <a:pPr marL="0" indent="0">
              <a:spcBef>
                <a:spcPts val="200"/>
              </a:spcBef>
              <a:buNone/>
            </a:pPr>
            <a:r>
              <a:rPr lang="en-US" sz="2400" dirty="0"/>
              <a:t>= 0.0012 mSv/s  </a:t>
            </a:r>
          </a:p>
          <a:p>
            <a:pPr marL="0" indent="0">
              <a:spcBef>
                <a:spcPts val="200"/>
              </a:spcBef>
              <a:buNone/>
            </a:pPr>
            <a:r>
              <a:rPr lang="en-US" sz="2400" dirty="0">
                <a:solidFill>
                  <a:srgbClr val="FF0000"/>
                </a:solidFill>
              </a:rPr>
              <a:t>= 4.27 Sv/</a:t>
            </a:r>
            <a:r>
              <a:rPr lang="en-US" sz="2400" dirty="0" err="1">
                <a:solidFill>
                  <a:srgbClr val="FF0000"/>
                </a:solidFill>
              </a:rPr>
              <a:t>hr</a:t>
            </a:r>
            <a:endParaRPr lang="en-US" sz="2400" dirty="0">
              <a:solidFill>
                <a:srgbClr val="FF0000"/>
              </a:solidFill>
            </a:endParaRPr>
          </a:p>
          <a:p>
            <a:pPr marL="0" indent="0">
              <a:spcBef>
                <a:spcPts val="200"/>
              </a:spcBef>
              <a:buNone/>
            </a:pPr>
            <a:endParaRPr lang="en-US" sz="2400" dirty="0"/>
          </a:p>
          <a:p>
            <a:pPr marL="0" indent="0">
              <a:spcBef>
                <a:spcPts val="200"/>
              </a:spcBef>
              <a:buNone/>
            </a:pPr>
            <a:r>
              <a:rPr lang="en-US" sz="2400" dirty="0"/>
              <a:t>E(PA) = 0.827 (</a:t>
            </a:r>
            <a:r>
              <a:rPr lang="en-US" sz="2400" dirty="0" err="1"/>
              <a:t>mGy</a:t>
            </a:r>
            <a:r>
              <a:rPr lang="en-US" sz="2400" dirty="0"/>
              <a:t>/s) x 1.019 (Sv/</a:t>
            </a:r>
            <a:r>
              <a:rPr lang="en-US" sz="2400" dirty="0" err="1"/>
              <a:t>Gy</a:t>
            </a:r>
            <a:r>
              <a:rPr lang="en-US" sz="2400" dirty="0"/>
              <a:t>) x 0.001 (</a:t>
            </a:r>
            <a:r>
              <a:rPr lang="en-US" sz="2400" dirty="0" err="1"/>
              <a:t>Gy</a:t>
            </a:r>
            <a:r>
              <a:rPr lang="en-US" sz="2400" dirty="0"/>
              <a:t>/</a:t>
            </a:r>
            <a:r>
              <a:rPr lang="en-US" sz="2400" dirty="0" err="1"/>
              <a:t>mGy</a:t>
            </a:r>
            <a:r>
              <a:rPr lang="en-US" sz="2400" dirty="0"/>
              <a:t>) </a:t>
            </a:r>
          </a:p>
          <a:p>
            <a:pPr marL="0" indent="0">
              <a:spcBef>
                <a:spcPts val="200"/>
              </a:spcBef>
              <a:buNone/>
            </a:pPr>
            <a:r>
              <a:rPr lang="en-US" sz="2400" dirty="0"/>
              <a:t>= 0.00084 mSv/s </a:t>
            </a:r>
          </a:p>
          <a:p>
            <a:pPr marL="0" indent="0">
              <a:spcBef>
                <a:spcPts val="200"/>
              </a:spcBef>
              <a:buNone/>
            </a:pPr>
            <a:r>
              <a:rPr lang="en-US" sz="2400" dirty="0">
                <a:solidFill>
                  <a:srgbClr val="FF0000"/>
                </a:solidFill>
              </a:rPr>
              <a:t>= 3.03 Sv/</a:t>
            </a:r>
            <a:r>
              <a:rPr lang="en-US" sz="2400" dirty="0" err="1">
                <a:solidFill>
                  <a:srgbClr val="FF0000"/>
                </a:solidFill>
              </a:rPr>
              <a:t>hr</a:t>
            </a:r>
            <a:endParaRPr lang="en-US" sz="2400" dirty="0">
              <a:solidFill>
                <a:srgbClr val="FF0000"/>
              </a:solidFill>
            </a:endParaRPr>
          </a:p>
          <a:p>
            <a:pPr marL="0" indent="0">
              <a:spcBef>
                <a:spcPts val="200"/>
              </a:spcBef>
              <a:buNone/>
            </a:pPr>
            <a:endParaRPr lang="en-US" sz="2400" dirty="0"/>
          </a:p>
          <a:p>
            <a:pPr marL="0" indent="0">
              <a:spcBef>
                <a:spcPts val="200"/>
              </a:spcBef>
              <a:buNone/>
            </a:pPr>
            <a:r>
              <a:rPr lang="en-US" sz="2400" dirty="0"/>
              <a:t>E(ISO) = 0.827(</a:t>
            </a:r>
            <a:r>
              <a:rPr lang="en-US" sz="2400" dirty="0" err="1"/>
              <a:t>mGy</a:t>
            </a:r>
            <a:r>
              <a:rPr lang="en-US" sz="2400" dirty="0"/>
              <a:t>/s) x 0.749 (Sv/</a:t>
            </a:r>
            <a:r>
              <a:rPr lang="en-US" sz="2400" dirty="0" err="1"/>
              <a:t>Gy</a:t>
            </a:r>
            <a:r>
              <a:rPr lang="en-US" sz="2400" dirty="0"/>
              <a:t>) x 0.001</a:t>
            </a:r>
          </a:p>
          <a:p>
            <a:pPr marL="0" indent="0">
              <a:spcBef>
                <a:spcPts val="200"/>
              </a:spcBef>
              <a:buNone/>
            </a:pPr>
            <a:r>
              <a:rPr lang="en-US" sz="2400" dirty="0"/>
              <a:t>(</a:t>
            </a:r>
            <a:r>
              <a:rPr lang="en-US" sz="2400" dirty="0" err="1"/>
              <a:t>Gy</a:t>
            </a:r>
            <a:r>
              <a:rPr lang="en-US" sz="2400" dirty="0"/>
              <a:t>/</a:t>
            </a:r>
            <a:r>
              <a:rPr lang="en-US" sz="2400" dirty="0" err="1"/>
              <a:t>mGy</a:t>
            </a:r>
            <a:r>
              <a:rPr lang="en-US" sz="2400" dirty="0"/>
              <a:t>) </a:t>
            </a:r>
          </a:p>
          <a:p>
            <a:pPr marL="0" indent="0">
              <a:spcBef>
                <a:spcPts val="200"/>
              </a:spcBef>
              <a:buNone/>
            </a:pPr>
            <a:r>
              <a:rPr lang="en-US" sz="2400" dirty="0"/>
              <a:t>= 0.00062 mSv/s </a:t>
            </a:r>
          </a:p>
          <a:p>
            <a:pPr marL="0" indent="0">
              <a:spcBef>
                <a:spcPts val="200"/>
              </a:spcBef>
              <a:buNone/>
            </a:pPr>
            <a:r>
              <a:rPr lang="en-US" sz="2400" dirty="0">
                <a:solidFill>
                  <a:srgbClr val="FF0000"/>
                </a:solidFill>
              </a:rPr>
              <a:t>= 2.23 Sv/</a:t>
            </a:r>
            <a:r>
              <a:rPr lang="en-US" sz="2400" dirty="0" err="1">
                <a:solidFill>
                  <a:srgbClr val="FF0000"/>
                </a:solidFill>
              </a:rPr>
              <a:t>hr</a:t>
            </a:r>
            <a:endParaRPr lang="en-US" sz="2400" dirty="0">
              <a:solidFill>
                <a:srgbClr val="FF0000"/>
              </a:solidFill>
            </a:endParaRPr>
          </a:p>
          <a:p>
            <a:pPr marL="0" indent="0">
              <a:spcBef>
                <a:spcPts val="200"/>
              </a:spcBef>
              <a:buNone/>
            </a:pPr>
            <a:endParaRPr lang="en-US" dirty="0"/>
          </a:p>
        </p:txBody>
      </p:sp>
    </p:spTree>
    <p:extLst>
      <p:ext uri="{BB962C8B-B14F-4D97-AF65-F5344CB8AC3E}">
        <p14:creationId xmlns:p14="http://schemas.microsoft.com/office/powerpoint/2010/main" val="7598053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Content Placeholder 2"/>
          <p:cNvSpPr>
            <a:spLocks noGrp="1"/>
          </p:cNvSpPr>
          <p:nvPr>
            <p:ph idx="1"/>
          </p:nvPr>
        </p:nvSpPr>
        <p:spPr/>
        <p:txBody>
          <a:bodyPr/>
          <a:lstStyle/>
          <a:p>
            <a:pPr lvl="0"/>
            <a:r>
              <a:rPr lang="en-US" dirty="0"/>
              <a:t>What is the risk resulting from continuous submersion for a year in a cloud of </a:t>
            </a:r>
            <a:r>
              <a:rPr lang="en-US" baseline="30000" dirty="0"/>
              <a:t>85</a:t>
            </a:r>
            <a:r>
              <a:rPr lang="en-US" dirty="0"/>
              <a:t>Kr with a constant concentration of 1E3 Bq/m</a:t>
            </a:r>
            <a:r>
              <a:rPr lang="en-US" baseline="30000" dirty="0"/>
              <a:t>3</a:t>
            </a:r>
            <a:r>
              <a:rPr lang="en-US" dirty="0"/>
              <a:t>?</a:t>
            </a:r>
          </a:p>
          <a:p>
            <a:endParaRPr lang="en-US" dirty="0"/>
          </a:p>
        </p:txBody>
      </p:sp>
    </p:spTree>
    <p:extLst>
      <p:ext uri="{BB962C8B-B14F-4D97-AF65-F5344CB8AC3E}">
        <p14:creationId xmlns:p14="http://schemas.microsoft.com/office/powerpoint/2010/main" val="15804463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7</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024" y="3257061"/>
            <a:ext cx="8642350" cy="3390309"/>
          </a:xfrm>
        </p:spPr>
      </p:pic>
      <p:sp>
        <p:nvSpPr>
          <p:cNvPr id="3" name="Rectangle 2"/>
          <p:cNvSpPr/>
          <p:nvPr/>
        </p:nvSpPr>
        <p:spPr>
          <a:xfrm>
            <a:off x="-1" y="1010391"/>
            <a:ext cx="8102009" cy="2308324"/>
          </a:xfrm>
          <a:prstGeom prst="rect">
            <a:avLst/>
          </a:prstGeom>
        </p:spPr>
        <p:txBody>
          <a:bodyPr wrap="square">
            <a:spAutoFit/>
          </a:bodyPr>
          <a:lstStyle/>
          <a:p>
            <a:pPr marL="342900" indent="-342900">
              <a:buFont typeface="+mj-lt"/>
              <a:buAutoNum type="arabicPeriod"/>
            </a:pPr>
            <a:r>
              <a:rPr lang="en-US" sz="2400" dirty="0">
                <a:latin typeface="Arial" charset="0"/>
                <a:ea typeface="Arial" charset="0"/>
                <a:cs typeface="Arial" charset="0"/>
              </a:rPr>
              <a:t>Click the </a:t>
            </a:r>
            <a:r>
              <a:rPr lang="en-US" sz="2400" b="1" dirty="0">
                <a:latin typeface="Arial" charset="0"/>
                <a:ea typeface="Arial" charset="0"/>
                <a:cs typeface="Arial" charset="0"/>
              </a:rPr>
              <a:t>Risk Coefficients </a:t>
            </a:r>
            <a:r>
              <a:rPr lang="en-US" sz="2400" dirty="0">
                <a:latin typeface="Arial" charset="0"/>
                <a:ea typeface="Arial" charset="0"/>
                <a:cs typeface="Arial" charset="0"/>
              </a:rPr>
              <a:t>button.</a:t>
            </a:r>
          </a:p>
          <a:p>
            <a:pPr marL="342900" indent="-342900">
              <a:buFont typeface="+mj-lt"/>
              <a:buAutoNum type="arabicPeriod"/>
            </a:pPr>
            <a:r>
              <a:rPr lang="en-US" sz="2400" dirty="0">
                <a:latin typeface="Arial" charset="0"/>
                <a:ea typeface="Arial" charset="0"/>
                <a:cs typeface="Arial" charset="0"/>
              </a:rPr>
              <a:t>Select </a:t>
            </a:r>
            <a:r>
              <a:rPr lang="en-US" sz="2400" b="1" dirty="0">
                <a:latin typeface="Arial" charset="0"/>
                <a:ea typeface="Arial" charset="0"/>
                <a:cs typeface="Arial" charset="0"/>
              </a:rPr>
              <a:t>Xe‐133</a:t>
            </a:r>
            <a:r>
              <a:rPr lang="en-US" sz="2400" dirty="0">
                <a:latin typeface="Arial" charset="0"/>
                <a:ea typeface="Arial" charset="0"/>
                <a:cs typeface="Arial" charset="0"/>
              </a:rPr>
              <a:t> from the </a:t>
            </a:r>
            <a:r>
              <a:rPr lang="en-US" sz="2400" b="1" dirty="0">
                <a:latin typeface="Arial" charset="0"/>
                <a:ea typeface="Arial" charset="0"/>
                <a:cs typeface="Arial" charset="0"/>
              </a:rPr>
              <a:t>Nuclides</a:t>
            </a:r>
            <a:r>
              <a:rPr lang="en-US" sz="2400" dirty="0">
                <a:latin typeface="Arial" charset="0"/>
                <a:ea typeface="Arial" charset="0"/>
                <a:cs typeface="Arial" charset="0"/>
              </a:rPr>
              <a:t> list.</a:t>
            </a:r>
          </a:p>
          <a:p>
            <a:pPr marL="342900" indent="-342900">
              <a:buFont typeface="+mj-lt"/>
              <a:buAutoNum type="arabicPeriod"/>
            </a:pPr>
            <a:r>
              <a:rPr lang="en-US" sz="2400" dirty="0">
                <a:latin typeface="Arial" charset="0"/>
                <a:ea typeface="Arial" charset="0"/>
                <a:cs typeface="Arial" charset="0"/>
              </a:rPr>
              <a:t>Click </a:t>
            </a:r>
            <a:r>
              <a:rPr lang="en-US" sz="2400" b="1" dirty="0">
                <a:latin typeface="Arial" charset="0"/>
                <a:ea typeface="Arial" charset="0"/>
                <a:cs typeface="Arial" charset="0"/>
              </a:rPr>
              <a:t>Display</a:t>
            </a:r>
            <a:r>
              <a:rPr lang="en-US" sz="2400" dirty="0">
                <a:latin typeface="Arial" charset="0"/>
                <a:ea typeface="Arial" charset="0"/>
                <a:cs typeface="Arial" charset="0"/>
              </a:rPr>
              <a:t>. </a:t>
            </a:r>
          </a:p>
          <a:p>
            <a:r>
              <a:rPr lang="en-US" sz="2400" dirty="0">
                <a:latin typeface="Arial" charset="0"/>
                <a:ea typeface="Arial" charset="0"/>
                <a:cs typeface="Arial" charset="0"/>
              </a:rPr>
              <a:t>The risk coefficients are:</a:t>
            </a:r>
          </a:p>
          <a:p>
            <a:r>
              <a:rPr lang="en-US" sz="2400" dirty="0">
                <a:solidFill>
                  <a:srgbClr val="FF0000"/>
                </a:solidFill>
                <a:latin typeface="Arial" charset="0"/>
                <a:ea typeface="Arial" charset="0"/>
                <a:cs typeface="Arial" charset="0"/>
              </a:rPr>
              <a:t>Mortality = 6.59E‐17 m</a:t>
            </a:r>
            <a:r>
              <a:rPr lang="en-US" sz="2400" baseline="30000" dirty="0">
                <a:solidFill>
                  <a:srgbClr val="FF0000"/>
                </a:solidFill>
                <a:latin typeface="Arial" charset="0"/>
                <a:ea typeface="Arial" charset="0"/>
                <a:cs typeface="Arial" charset="0"/>
              </a:rPr>
              <a:t>3</a:t>
            </a:r>
            <a:r>
              <a:rPr lang="en-US" sz="2400" dirty="0">
                <a:solidFill>
                  <a:srgbClr val="FF0000"/>
                </a:solidFill>
                <a:latin typeface="Arial" charset="0"/>
                <a:ea typeface="Arial" charset="0"/>
                <a:cs typeface="Arial" charset="0"/>
              </a:rPr>
              <a:t>/Bq‐s</a:t>
            </a:r>
          </a:p>
          <a:p>
            <a:r>
              <a:rPr lang="en-US" sz="2400" dirty="0">
                <a:solidFill>
                  <a:srgbClr val="FF0000"/>
                </a:solidFill>
                <a:latin typeface="Arial" charset="0"/>
                <a:ea typeface="Arial" charset="0"/>
                <a:cs typeface="Arial" charset="0"/>
              </a:rPr>
              <a:t>Morbidity = 9.86E‐17 m</a:t>
            </a:r>
            <a:r>
              <a:rPr lang="en-US" sz="2400" baseline="30000" dirty="0">
                <a:solidFill>
                  <a:srgbClr val="FF0000"/>
                </a:solidFill>
                <a:latin typeface="Arial" charset="0"/>
                <a:ea typeface="Arial" charset="0"/>
                <a:cs typeface="Arial" charset="0"/>
              </a:rPr>
              <a:t>3</a:t>
            </a:r>
            <a:r>
              <a:rPr lang="en-US" sz="2400" dirty="0">
                <a:solidFill>
                  <a:srgbClr val="FF0000"/>
                </a:solidFill>
                <a:latin typeface="Arial" charset="0"/>
                <a:ea typeface="Arial" charset="0"/>
                <a:cs typeface="Arial" charset="0"/>
              </a:rPr>
              <a:t>/Bq‐s</a:t>
            </a:r>
            <a:endParaRPr lang="en-US" sz="2400" dirty="0">
              <a:solidFill>
                <a:srgbClr val="FF0000"/>
              </a:solidFill>
              <a:effectLst/>
              <a:latin typeface="Arial" charset="0"/>
              <a:ea typeface="Arial" charset="0"/>
              <a:cs typeface="Arial" charset="0"/>
            </a:endParaRPr>
          </a:p>
        </p:txBody>
      </p:sp>
    </p:spTree>
    <p:extLst>
      <p:ext uri="{BB962C8B-B14F-4D97-AF65-F5344CB8AC3E}">
        <p14:creationId xmlns:p14="http://schemas.microsoft.com/office/powerpoint/2010/main" val="4483278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7</a:t>
            </a:r>
          </a:p>
        </p:txBody>
      </p:sp>
      <p:sp>
        <p:nvSpPr>
          <p:cNvPr id="5" name="Content Placeholder 4"/>
          <p:cNvSpPr>
            <a:spLocks noGrp="1"/>
          </p:cNvSpPr>
          <p:nvPr>
            <p:ph idx="1"/>
          </p:nvPr>
        </p:nvSpPr>
        <p:spPr/>
        <p:txBody>
          <a:bodyPr/>
          <a:lstStyle/>
          <a:p>
            <a:pPr marL="0" indent="0">
              <a:spcBef>
                <a:spcPts val="0"/>
              </a:spcBef>
              <a:buNone/>
            </a:pPr>
            <a:r>
              <a:rPr lang="en-US" dirty="0"/>
              <a:t>The integrated duration of exposure is:</a:t>
            </a:r>
          </a:p>
          <a:p>
            <a:pPr marL="0" indent="0">
              <a:spcBef>
                <a:spcPts val="0"/>
              </a:spcBef>
              <a:buNone/>
            </a:pPr>
            <a:endParaRPr lang="en-US" dirty="0"/>
          </a:p>
          <a:p>
            <a:pPr marL="0" indent="0">
              <a:spcBef>
                <a:spcPts val="0"/>
              </a:spcBef>
              <a:buNone/>
            </a:pPr>
            <a:r>
              <a:rPr lang="en-US" dirty="0"/>
              <a:t>X = 1E3 (Bq/m</a:t>
            </a:r>
            <a:r>
              <a:rPr lang="en-US" baseline="30000" dirty="0"/>
              <a:t>3</a:t>
            </a:r>
            <a:r>
              <a:rPr lang="en-US" dirty="0"/>
              <a:t>) x 8760 (h/y) x 3600 (s/h) </a:t>
            </a:r>
          </a:p>
          <a:p>
            <a:pPr marL="0" indent="0">
              <a:spcBef>
                <a:spcPts val="0"/>
              </a:spcBef>
              <a:buNone/>
            </a:pPr>
            <a:r>
              <a:rPr lang="en-US" dirty="0">
                <a:solidFill>
                  <a:srgbClr val="FF0000"/>
                </a:solidFill>
              </a:rPr>
              <a:t>= 3.154E10 (Bq‐s/m</a:t>
            </a:r>
            <a:r>
              <a:rPr lang="en-US" baseline="30000" dirty="0">
                <a:solidFill>
                  <a:srgbClr val="FF0000"/>
                </a:solidFill>
              </a:rPr>
              <a:t>3</a:t>
            </a:r>
            <a:r>
              <a:rPr lang="en-US" dirty="0">
                <a:solidFill>
                  <a:srgbClr val="FF0000"/>
                </a:solidFill>
              </a:rPr>
              <a:t>)</a:t>
            </a:r>
          </a:p>
          <a:p>
            <a:pPr marL="0" indent="0">
              <a:spcBef>
                <a:spcPts val="0"/>
              </a:spcBef>
              <a:buNone/>
            </a:pPr>
            <a:endParaRPr lang="en-US" dirty="0">
              <a:solidFill>
                <a:srgbClr val="FF0000"/>
              </a:solidFill>
            </a:endParaRPr>
          </a:p>
          <a:p>
            <a:pPr marL="0" indent="0">
              <a:spcBef>
                <a:spcPts val="0"/>
              </a:spcBef>
              <a:buNone/>
            </a:pPr>
            <a:r>
              <a:rPr lang="en-US" b="1" dirty="0"/>
              <a:t>Mortality risk </a:t>
            </a:r>
          </a:p>
          <a:p>
            <a:pPr marL="0" indent="0">
              <a:spcBef>
                <a:spcPts val="0"/>
              </a:spcBef>
              <a:buNone/>
            </a:pPr>
            <a:r>
              <a:rPr lang="en-US" dirty="0"/>
              <a:t>= 6.59E‐17 (m</a:t>
            </a:r>
            <a:r>
              <a:rPr lang="en-US" baseline="30000" dirty="0"/>
              <a:t>3</a:t>
            </a:r>
            <a:r>
              <a:rPr lang="en-US" dirty="0"/>
              <a:t>/Bq‐s) x 3.154E10 (Bq‐s/m</a:t>
            </a:r>
            <a:r>
              <a:rPr lang="en-US" baseline="30000" dirty="0"/>
              <a:t>3</a:t>
            </a:r>
            <a:r>
              <a:rPr lang="en-US" dirty="0"/>
              <a:t>) </a:t>
            </a:r>
          </a:p>
          <a:p>
            <a:pPr marL="0" indent="0">
              <a:spcBef>
                <a:spcPts val="0"/>
              </a:spcBef>
              <a:buNone/>
            </a:pPr>
            <a:r>
              <a:rPr lang="en-US" dirty="0">
                <a:solidFill>
                  <a:srgbClr val="FF0000"/>
                </a:solidFill>
              </a:rPr>
              <a:t>= 2E‐6</a:t>
            </a:r>
          </a:p>
          <a:p>
            <a:pPr marL="0" indent="0">
              <a:spcBef>
                <a:spcPts val="0"/>
              </a:spcBef>
              <a:buNone/>
            </a:pPr>
            <a:endParaRPr lang="en-US" dirty="0">
              <a:solidFill>
                <a:srgbClr val="FF0000"/>
              </a:solidFill>
            </a:endParaRPr>
          </a:p>
          <a:p>
            <a:pPr marL="0" indent="0">
              <a:spcBef>
                <a:spcPts val="0"/>
              </a:spcBef>
              <a:buNone/>
            </a:pPr>
            <a:r>
              <a:rPr lang="en-US" b="1" dirty="0"/>
              <a:t>Morbidity risk </a:t>
            </a:r>
          </a:p>
          <a:p>
            <a:pPr marL="0" indent="0">
              <a:spcBef>
                <a:spcPts val="0"/>
              </a:spcBef>
              <a:buNone/>
            </a:pPr>
            <a:r>
              <a:rPr lang="en-US" dirty="0"/>
              <a:t>= 9.86E‐17 (m</a:t>
            </a:r>
            <a:r>
              <a:rPr lang="en-US" baseline="30000" dirty="0"/>
              <a:t>3</a:t>
            </a:r>
            <a:r>
              <a:rPr lang="en-US" dirty="0"/>
              <a:t>/Bq‐s) x 3.154E10 (Bq‐s/m</a:t>
            </a:r>
            <a:r>
              <a:rPr lang="en-US" baseline="30000" dirty="0"/>
              <a:t>3</a:t>
            </a:r>
            <a:r>
              <a:rPr lang="en-US" dirty="0"/>
              <a:t>) </a:t>
            </a:r>
          </a:p>
          <a:p>
            <a:pPr marL="0" indent="0">
              <a:spcBef>
                <a:spcPts val="0"/>
              </a:spcBef>
              <a:buNone/>
            </a:pPr>
            <a:r>
              <a:rPr lang="en-US" dirty="0">
                <a:solidFill>
                  <a:srgbClr val="FF0000"/>
                </a:solidFill>
              </a:rPr>
              <a:t>= 3E‐6</a:t>
            </a:r>
          </a:p>
          <a:p>
            <a:pPr marL="0" indent="0">
              <a:spcBef>
                <a:spcPts val="0"/>
              </a:spcBef>
              <a:buNone/>
            </a:pPr>
            <a:endParaRPr lang="en-US" dirty="0"/>
          </a:p>
        </p:txBody>
      </p:sp>
    </p:spTree>
    <p:extLst>
      <p:ext uri="{BB962C8B-B14F-4D97-AF65-F5344CB8AC3E}">
        <p14:creationId xmlns:p14="http://schemas.microsoft.com/office/powerpoint/2010/main" val="13645011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200"/>
            <a:ext cx="8229600" cy="484188"/>
          </a:xfrm>
        </p:spPr>
        <p:txBody>
          <a:bodyPr/>
          <a:lstStyle/>
          <a:p>
            <a:r>
              <a:rPr lang="en-US" dirty="0"/>
              <a:t>Questions?</a:t>
            </a:r>
          </a:p>
        </p:txBody>
      </p:sp>
      <p:pic>
        <p:nvPicPr>
          <p:cNvPr id="3" name="Picture 2" descr="Screen Shot 2015-04-14 at 10.01.29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7016" y="1524000"/>
            <a:ext cx="5769968" cy="3886200"/>
          </a:xfrm>
          <a:prstGeom prst="rect">
            <a:avLst/>
          </a:prstGeom>
        </p:spPr>
      </p:pic>
    </p:spTree>
    <p:extLst>
      <p:ext uri="{BB962C8B-B14F-4D97-AF65-F5344CB8AC3E}">
        <p14:creationId xmlns:p14="http://schemas.microsoft.com/office/powerpoint/2010/main" val="690483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solidFill>
                  <a:srgbClr val="1E7640"/>
                </a:solidFill>
              </a:rPr>
              <a:t>Center for Radiation Protection Knowledge </a:t>
            </a:r>
            <a:r>
              <a:rPr lang="en-US" sz="4000" b="1" dirty="0">
                <a:solidFill>
                  <a:srgbClr val="0432FF"/>
                </a:solidFill>
                <a:latin typeface="Arial" charset="0"/>
                <a:ea typeface="Arial" charset="0"/>
                <a:cs typeface="Arial" charset="0"/>
              </a:rPr>
              <a:t>(</a:t>
            </a:r>
            <a:r>
              <a:rPr lang="en-US" sz="3200" b="1" dirty="0">
                <a:solidFill>
                  <a:srgbClr val="0432FF"/>
                </a:solidFill>
                <a:latin typeface="Arial" charset="0"/>
                <a:ea typeface="Arial" charset="0"/>
                <a:cs typeface="Arial" charset="0"/>
              </a:rPr>
              <a:t>http://crpk.ornl.gov/)</a:t>
            </a:r>
            <a:endParaRPr lang="en-US" sz="3600" b="1" dirty="0">
              <a:solidFill>
                <a:srgbClr val="0432FF"/>
              </a:solidFill>
              <a:latin typeface="Arial" charset="0"/>
              <a:ea typeface="Arial" charset="0"/>
              <a:cs typeface="Arial" charset="0"/>
            </a:endParaRPr>
          </a:p>
        </p:txBody>
      </p:sp>
      <p:sp>
        <p:nvSpPr>
          <p:cNvPr id="3" name="Content Placeholder 2"/>
          <p:cNvSpPr>
            <a:spLocks noGrp="1"/>
          </p:cNvSpPr>
          <p:nvPr>
            <p:ph idx="1"/>
          </p:nvPr>
        </p:nvSpPr>
        <p:spPr>
          <a:xfrm>
            <a:off x="469075" y="1282534"/>
            <a:ext cx="8229600" cy="5343896"/>
          </a:xfrm>
        </p:spPr>
        <p:txBody>
          <a:bodyPr>
            <a:normAutofit/>
          </a:bodyPr>
          <a:lstStyle/>
          <a:p>
            <a:r>
              <a:rPr lang="en-US" dirty="0"/>
              <a:t>Established at ORNL per MOU 2010</a:t>
            </a:r>
          </a:p>
          <a:p>
            <a:pPr lvl="1"/>
            <a:r>
              <a:rPr lang="en-US" dirty="0"/>
              <a:t>DOE, DoD, EPA, NRC, and OSHA</a:t>
            </a:r>
          </a:p>
          <a:p>
            <a:r>
              <a:rPr lang="en-US" dirty="0"/>
              <a:t>MOU Renewal in 2015</a:t>
            </a:r>
          </a:p>
          <a:p>
            <a:endParaRPr lang="en-US" dirty="0"/>
          </a:p>
          <a:p>
            <a:endParaRPr lang="en-US" dirty="0"/>
          </a:p>
          <a:p>
            <a:r>
              <a:rPr lang="en-US" dirty="0"/>
              <a:t>Objectives</a:t>
            </a:r>
          </a:p>
          <a:p>
            <a:pPr lvl="1"/>
            <a:r>
              <a:rPr lang="en-US" dirty="0"/>
              <a:t>Maintaining/Preserving U.S. expertise and leadership</a:t>
            </a:r>
          </a:p>
          <a:p>
            <a:pPr lvl="1"/>
            <a:r>
              <a:rPr lang="en-US" dirty="0"/>
              <a:t>Development/Application of Radiation Dosimetry and Risk Assessment Methodologies/Models</a:t>
            </a:r>
          </a:p>
          <a:p>
            <a:pPr lvl="1"/>
            <a:r>
              <a:rPr lang="en-US" dirty="0"/>
              <a:t>Ensure the best scientifically available knowledge in regulatory processes and decision making</a:t>
            </a:r>
          </a:p>
          <a:p>
            <a:pPr marL="346075" lvl="1" indent="0">
              <a:buNone/>
            </a:pPr>
            <a:endParaRPr lang="en-US" dirty="0"/>
          </a:p>
          <a:p>
            <a:pPr lvl="1"/>
            <a:endParaRPr lang="en-US" dirty="0"/>
          </a:p>
          <a:p>
            <a:pPr marL="346075" lvl="1" indent="0">
              <a:buNone/>
            </a:pPr>
            <a:endParaRPr lang="en-US" dirty="0"/>
          </a:p>
        </p:txBody>
      </p:sp>
      <p:grpSp>
        <p:nvGrpSpPr>
          <p:cNvPr id="8" name="Group 7"/>
          <p:cNvGrpSpPr/>
          <p:nvPr/>
        </p:nvGrpSpPr>
        <p:grpSpPr>
          <a:xfrm>
            <a:off x="1045172" y="2755074"/>
            <a:ext cx="7143750" cy="1116281"/>
            <a:chOff x="1045172" y="2826327"/>
            <a:chExt cx="7143750" cy="1116281"/>
          </a:xfrm>
        </p:grpSpPr>
        <p:grpSp>
          <p:nvGrpSpPr>
            <p:cNvPr id="6" name="Group 5"/>
            <p:cNvGrpSpPr/>
            <p:nvPr/>
          </p:nvGrpSpPr>
          <p:grpSpPr>
            <a:xfrm>
              <a:off x="1045172" y="2826327"/>
              <a:ext cx="7143750" cy="1116281"/>
              <a:chOff x="1045172" y="3004457"/>
              <a:chExt cx="7143750" cy="1116281"/>
            </a:xfrm>
          </p:grpSpPr>
          <p:pic>
            <p:nvPicPr>
              <p:cNvPr id="4" name="Picture 3"/>
              <p:cNvPicPr>
                <a:picLocks noChangeAspect="1"/>
              </p:cNvPicPr>
              <p:nvPr/>
            </p:nvPicPr>
            <p:blipFill rotWithShape="1">
              <a:blip r:embed="rId3"/>
              <a:srcRect t="1586" b="8952"/>
              <a:stretch/>
            </p:blipFill>
            <p:spPr>
              <a:xfrm>
                <a:off x="1045172" y="3004457"/>
                <a:ext cx="7143750" cy="1116281"/>
              </a:xfrm>
              <a:prstGeom prst="rect">
                <a:avLst/>
              </a:prstGeom>
            </p:spPr>
          </p:pic>
          <p:sp>
            <p:nvSpPr>
              <p:cNvPr id="5" name="Rectangle 4"/>
              <p:cNvSpPr/>
              <p:nvPr/>
            </p:nvSpPr>
            <p:spPr>
              <a:xfrm>
                <a:off x="2621478" y="3137065"/>
                <a:ext cx="3352800" cy="838200"/>
              </a:xfrm>
              <a:prstGeom prst="rect">
                <a:avLst/>
              </a:prstGeom>
              <a:solidFill>
                <a:schemeClr val="bg2">
                  <a:alpha val="0"/>
                </a:schemeClr>
              </a:solidFill>
              <a:ln w="47625">
                <a:solidFill>
                  <a:srgbClr val="FF0000"/>
                </a:solidFill>
              </a:ln>
              <a:effectLst/>
              <a:scene3d>
                <a:camera prst="orthographicFront">
                  <a:rot lat="0" lon="0" rev="0"/>
                </a:camera>
                <a:lightRig rig="balanced" dir="t">
                  <a:rot lat="0" lon="0" rev="0"/>
                </a:lightRig>
              </a:scene3d>
              <a:sp3d>
                <a:contourClr>
                  <a:schemeClr val="lt1"/>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7" name="Rectangle 6"/>
            <p:cNvSpPr/>
            <p:nvPr/>
          </p:nvSpPr>
          <p:spPr>
            <a:xfrm>
              <a:off x="6614556" y="2958935"/>
              <a:ext cx="676893" cy="838200"/>
            </a:xfrm>
            <a:prstGeom prst="rect">
              <a:avLst/>
            </a:prstGeom>
            <a:solidFill>
              <a:schemeClr val="bg2">
                <a:alpha val="0"/>
              </a:schemeClr>
            </a:solidFill>
            <a:ln w="47625">
              <a:solidFill>
                <a:srgbClr val="FF0000"/>
              </a:solidFill>
            </a:ln>
            <a:effectLst/>
            <a:scene3d>
              <a:camera prst="orthographicFront">
                <a:rot lat="0" lon="0" rev="0"/>
              </a:camera>
              <a:lightRig rig="balanced" dir="t">
                <a:rot lat="0" lon="0" rev="0"/>
              </a:lightRig>
            </a:scene3d>
            <a:sp3d>
              <a:contourClr>
                <a:schemeClr val="lt1"/>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1507793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752600"/>
            <a:ext cx="4800600" cy="1191095"/>
          </a:xfrm>
        </p:spPr>
        <p:txBody>
          <a:bodyPr/>
          <a:lstStyle/>
          <a:p>
            <a:r>
              <a:rPr lang="en-US" sz="2800" b="1" dirty="0"/>
              <a:t>Introduction to Radiological Toolbox 3.0.0</a:t>
            </a:r>
          </a:p>
        </p:txBody>
      </p:sp>
    </p:spTree>
    <p:extLst>
      <p:ext uri="{BB962C8B-B14F-4D97-AF65-F5344CB8AC3E}">
        <p14:creationId xmlns:p14="http://schemas.microsoft.com/office/powerpoint/2010/main" val="1406275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RNL">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10.xml><?xml version="1.0" encoding="utf-8"?>
<a:theme xmlns:a="http://schemas.openxmlformats.org/drawingml/2006/main" name="6_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a:tailEnd type="arrow"/>
        </a:ln>
      </a:spPr>
      <a:bodyPr/>
      <a:lstStyle/>
      <a:style>
        <a:lnRef idx="3">
          <a:schemeClr val="accent5"/>
        </a:lnRef>
        <a:fillRef idx="0">
          <a:schemeClr val="accent5"/>
        </a:fillRef>
        <a:effectRef idx="2">
          <a:schemeClr val="accent5"/>
        </a:effectRef>
        <a:fontRef idx="minor">
          <a:schemeClr val="tx1"/>
        </a:fontRef>
      </a:style>
    </a:lnDef>
    <a:txDef>
      <a:spPr>
        <a:noFill/>
      </a:spPr>
      <a:bodyPr wrap="none" rtlCol="0">
        <a:spAutoFit/>
      </a:bodyPr>
      <a:lstStyle>
        <a:defPPr algn="ctr">
          <a:lnSpc>
            <a:spcPct val="90000"/>
          </a:lnSpc>
          <a:defRPr dirty="0" smtClean="0"/>
        </a:defPPr>
      </a:lstStyle>
    </a:txDef>
  </a:objectDefaults>
  <a:extraClrSchemeLst/>
</a:theme>
</file>

<file path=ppt/theme/theme11.xml><?xml version="1.0" encoding="utf-8"?>
<a:theme xmlns:a="http://schemas.openxmlformats.org/drawingml/2006/main" name="CRPK-Knowledge_Management-20150123">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RNL">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3.xml><?xml version="1.0" encoding="utf-8"?>
<a:theme xmlns:a="http://schemas.openxmlformats.org/drawingml/2006/main" name="2_ORNL">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4.xml><?xml version="1.0" encoding="utf-8"?>
<a:theme xmlns:a="http://schemas.openxmlformats.org/drawingml/2006/main" name="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5.xml><?xml version="1.0" encoding="utf-8"?>
<a:theme xmlns:a="http://schemas.openxmlformats.org/drawingml/2006/main" name="1_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a:tailEnd type="arrow"/>
        </a:ln>
      </a:spPr>
      <a:bodyPr/>
      <a:lstStyle/>
      <a:style>
        <a:lnRef idx="3">
          <a:schemeClr val="accent5"/>
        </a:lnRef>
        <a:fillRef idx="0">
          <a:schemeClr val="accent5"/>
        </a:fillRef>
        <a:effectRef idx="2">
          <a:schemeClr val="accent5"/>
        </a:effectRef>
        <a:fontRef idx="minor">
          <a:schemeClr val="tx1"/>
        </a:fontRef>
      </a:style>
    </a:lnDef>
    <a:txDef>
      <a:spPr>
        <a:noFill/>
      </a:spPr>
      <a:bodyPr wrap="none" rtlCol="0">
        <a:spAutoFit/>
      </a:bodyPr>
      <a:lstStyle>
        <a:defPPr algn="ctr">
          <a:lnSpc>
            <a:spcPct val="90000"/>
          </a:lnSpc>
          <a:defRPr dirty="0" smtClean="0"/>
        </a:defPPr>
      </a:lstStyle>
    </a:txDef>
  </a:objectDefaults>
  <a:extraClrSchemeLst/>
</a:theme>
</file>

<file path=ppt/theme/theme6.xml><?xml version="1.0" encoding="utf-8"?>
<a:theme xmlns:a="http://schemas.openxmlformats.org/drawingml/2006/main" name="2_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a:tailEnd type="arrow"/>
        </a:ln>
      </a:spPr>
      <a:bodyPr/>
      <a:lstStyle/>
      <a:style>
        <a:lnRef idx="3">
          <a:schemeClr val="accent5"/>
        </a:lnRef>
        <a:fillRef idx="0">
          <a:schemeClr val="accent5"/>
        </a:fillRef>
        <a:effectRef idx="2">
          <a:schemeClr val="accent5"/>
        </a:effectRef>
        <a:fontRef idx="minor">
          <a:schemeClr val="tx1"/>
        </a:fontRef>
      </a:style>
    </a:lnDef>
    <a:txDef>
      <a:spPr>
        <a:noFill/>
      </a:spPr>
      <a:bodyPr wrap="none" rtlCol="0">
        <a:spAutoFit/>
      </a:bodyPr>
      <a:lstStyle>
        <a:defPPr algn="ctr">
          <a:lnSpc>
            <a:spcPct val="90000"/>
          </a:lnSpc>
          <a:defRPr dirty="0" smtClean="0"/>
        </a:defPPr>
      </a:lstStyle>
    </a:txDef>
  </a:objectDefaults>
  <a:extraClrSchemeLst/>
</a:theme>
</file>

<file path=ppt/theme/theme7.xml><?xml version="1.0" encoding="utf-8"?>
<a:theme xmlns:a="http://schemas.openxmlformats.org/drawingml/2006/main" name="3_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a:tailEnd type="arrow"/>
        </a:ln>
      </a:spPr>
      <a:bodyPr/>
      <a:lstStyle/>
      <a:style>
        <a:lnRef idx="3">
          <a:schemeClr val="accent5"/>
        </a:lnRef>
        <a:fillRef idx="0">
          <a:schemeClr val="accent5"/>
        </a:fillRef>
        <a:effectRef idx="2">
          <a:schemeClr val="accent5"/>
        </a:effectRef>
        <a:fontRef idx="minor">
          <a:schemeClr val="tx1"/>
        </a:fontRef>
      </a:style>
    </a:lnDef>
    <a:txDef>
      <a:spPr>
        <a:noFill/>
      </a:spPr>
      <a:bodyPr wrap="none" rtlCol="0">
        <a:spAutoFit/>
      </a:bodyPr>
      <a:lstStyle>
        <a:defPPr algn="ctr">
          <a:lnSpc>
            <a:spcPct val="90000"/>
          </a:lnSpc>
          <a:defRPr dirty="0" smtClean="0"/>
        </a:defPPr>
      </a:lstStyle>
    </a:txDef>
  </a:objectDefaults>
  <a:extraClrSchemeLst/>
</a:theme>
</file>

<file path=ppt/theme/theme8.xml><?xml version="1.0" encoding="utf-8"?>
<a:theme xmlns:a="http://schemas.openxmlformats.org/drawingml/2006/main" name="4_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a:tailEnd type="arrow"/>
        </a:ln>
      </a:spPr>
      <a:bodyPr/>
      <a:lstStyle/>
      <a:style>
        <a:lnRef idx="3">
          <a:schemeClr val="accent5"/>
        </a:lnRef>
        <a:fillRef idx="0">
          <a:schemeClr val="accent5"/>
        </a:fillRef>
        <a:effectRef idx="2">
          <a:schemeClr val="accent5"/>
        </a:effectRef>
        <a:fontRef idx="minor">
          <a:schemeClr val="tx1"/>
        </a:fontRef>
      </a:style>
    </a:lnDef>
    <a:txDef>
      <a:spPr>
        <a:noFill/>
      </a:spPr>
      <a:bodyPr wrap="none" rtlCol="0">
        <a:spAutoFit/>
      </a:bodyPr>
      <a:lstStyle>
        <a:defPPr algn="ctr">
          <a:lnSpc>
            <a:spcPct val="90000"/>
          </a:lnSpc>
          <a:defRPr dirty="0" smtClean="0"/>
        </a:defPPr>
      </a:lstStyle>
    </a:txDef>
  </a:objectDefaults>
  <a:extraClrSchemeLst/>
</a:theme>
</file>

<file path=ppt/theme/theme9.xml><?xml version="1.0" encoding="utf-8"?>
<a:theme xmlns:a="http://schemas.openxmlformats.org/drawingml/2006/main" name="5_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a:tailEnd type="arrow"/>
        </a:ln>
      </a:spPr>
      <a:bodyPr/>
      <a:lstStyle/>
      <a:style>
        <a:lnRef idx="3">
          <a:schemeClr val="accent5"/>
        </a:lnRef>
        <a:fillRef idx="0">
          <a:schemeClr val="accent5"/>
        </a:fillRef>
        <a:effectRef idx="2">
          <a:schemeClr val="accent5"/>
        </a:effectRef>
        <a:fontRef idx="minor">
          <a:schemeClr val="tx1"/>
        </a:fontRef>
      </a:style>
    </a:lnDef>
    <a:txDef>
      <a:spPr>
        <a:noFill/>
      </a:spPr>
      <a:bodyPr wrap="none" rtlCol="0">
        <a:spAutoFit/>
      </a:bodyPr>
      <a:lstStyle>
        <a:defPPr algn="ctr">
          <a:lnSpc>
            <a:spcPct val="90000"/>
          </a:lnSpc>
          <a:defRPr dirty="0"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AF767D504C4144B9C40FAC119695A2" ma:contentTypeVersion="15" ma:contentTypeDescription="Create a new document." ma:contentTypeScope="" ma:versionID="9a4848f5ad0d040842e6b9a98c85ee36">
  <xsd:schema xmlns:xsd="http://www.w3.org/2001/XMLSchema" xmlns:xs="http://www.w3.org/2001/XMLSchema" xmlns:p="http://schemas.microsoft.com/office/2006/metadata/properties" xmlns:ns2="88aa1e67-bf56-42a8-955c-ccd28d4dd807" xmlns:ns3="c31f235b-85d7-48ff-acc4-f339d7328c99" targetNamespace="http://schemas.microsoft.com/office/2006/metadata/properties" ma:root="true" ma:fieldsID="845e8be95b1b72500d1156117477c740" ns2:_="" ns3:_="">
    <xsd:import namespace="88aa1e67-bf56-42a8-955c-ccd28d4dd807"/>
    <xsd:import namespace="c31f235b-85d7-48ff-acc4-f339d7328c9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OCR"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aa1e67-bf56-42a8-955c-ccd28d4dd8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36f26c1-4773-4e55-850a-517a34df1278"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31f235b-85d7-48ff-acc4-f339d7328c9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738cd58-c0b5-4dd8-8d4a-c240277fc2b1}" ma:internalName="TaxCatchAll" ma:showField="CatchAllData" ma:web="c31f235b-85d7-48ff-acc4-f339d7328c99">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8aa1e67-bf56-42a8-955c-ccd28d4dd807">
      <Terms xmlns="http://schemas.microsoft.com/office/infopath/2007/PartnerControls"/>
    </lcf76f155ced4ddcb4097134ff3c332f>
    <TaxCatchAll xmlns="c31f235b-85d7-48ff-acc4-f339d7328c99" xsi:nil="true"/>
  </documentManagement>
</p:properties>
</file>

<file path=customXml/itemProps1.xml><?xml version="1.0" encoding="utf-8"?>
<ds:datastoreItem xmlns:ds="http://schemas.openxmlformats.org/officeDocument/2006/customXml" ds:itemID="{D4E7C065-C475-4594-A892-487F987E5590}"/>
</file>

<file path=customXml/itemProps2.xml><?xml version="1.0" encoding="utf-8"?>
<ds:datastoreItem xmlns:ds="http://schemas.openxmlformats.org/officeDocument/2006/customXml" ds:itemID="{11FB9122-7734-4107-B1C2-C38B5644050E}"/>
</file>

<file path=customXml/itemProps3.xml><?xml version="1.0" encoding="utf-8"?>
<ds:datastoreItem xmlns:ds="http://schemas.openxmlformats.org/officeDocument/2006/customXml" ds:itemID="{0A98A425-A1BF-4E1B-9B44-79D1A3289B02}"/>
</file>

<file path=docProps/app.xml><?xml version="1.0" encoding="utf-8"?>
<Properties xmlns="http://schemas.openxmlformats.org/officeDocument/2006/extended-properties" xmlns:vt="http://schemas.openxmlformats.org/officeDocument/2006/docPropsVTypes">
  <Template>ORNL.thmx</Template>
  <TotalTime>10574</TotalTime>
  <Words>3854</Words>
  <Application>Microsoft Office PowerPoint</Application>
  <PresentationFormat>On-screen Show (4:3)</PresentationFormat>
  <Paragraphs>421</Paragraphs>
  <Slides>74</Slides>
  <Notes>4</Notes>
  <HiddenSlides>0</HiddenSlides>
  <MMClips>0</MMClips>
  <ScaleCrop>false</ScaleCrop>
  <HeadingPairs>
    <vt:vector size="4" baseType="variant">
      <vt:variant>
        <vt:lpstr>Theme</vt:lpstr>
      </vt:variant>
      <vt:variant>
        <vt:i4>11</vt:i4>
      </vt:variant>
      <vt:variant>
        <vt:lpstr>Slide Titles</vt:lpstr>
      </vt:variant>
      <vt:variant>
        <vt:i4>74</vt:i4>
      </vt:variant>
    </vt:vector>
  </HeadingPairs>
  <TitlesOfParts>
    <vt:vector size="85" baseType="lpstr">
      <vt:lpstr>ORNL</vt:lpstr>
      <vt:lpstr>1_ORNL</vt:lpstr>
      <vt:lpstr>2_ORNL</vt:lpstr>
      <vt:lpstr>Default Theme</vt:lpstr>
      <vt:lpstr>1_Default Theme</vt:lpstr>
      <vt:lpstr>2_Default Theme</vt:lpstr>
      <vt:lpstr>3_Default Theme</vt:lpstr>
      <vt:lpstr>4_Default Theme</vt:lpstr>
      <vt:lpstr>5_Default Theme</vt:lpstr>
      <vt:lpstr>6_Default Theme</vt:lpstr>
      <vt:lpstr>CRPK-Knowledge_Management-20150123</vt:lpstr>
      <vt:lpstr>Radiological Toolbox 3.0.0 Training</vt:lpstr>
      <vt:lpstr>Radiological Toolbox 3.0.0 - Outline </vt:lpstr>
      <vt:lpstr>Meet the Developers</vt:lpstr>
      <vt:lpstr>Oak Ridge National Laboratory</vt:lpstr>
      <vt:lpstr>PowerPoint Presentation</vt:lpstr>
      <vt:lpstr>Center for Radiation Protection Knowledge</vt:lpstr>
      <vt:lpstr>ORNL Dosimetry Research Program:  The Legacy</vt:lpstr>
      <vt:lpstr>Center for Radiation Protection Knowledge (http://crpk.ornl.gov/)</vt:lpstr>
      <vt:lpstr>Introduction to Radiological Toolbox 3.0.0</vt:lpstr>
      <vt:lpstr>Radiological Toolbox Software</vt:lpstr>
      <vt:lpstr>Radiological Toolbox User's Guide (NUREG/CR-7166, ORNL/TM-2013/16)</vt:lpstr>
      <vt:lpstr>RadToolbox</vt:lpstr>
      <vt:lpstr>Radiological Toolbox Functionality</vt:lpstr>
      <vt:lpstr>RadToolbox Interface</vt:lpstr>
      <vt:lpstr>Biological Data </vt:lpstr>
      <vt:lpstr>Decay Data</vt:lpstr>
      <vt:lpstr>Dose Coefficients</vt:lpstr>
      <vt:lpstr>Dose Calculations</vt:lpstr>
      <vt:lpstr>Early Inhalation</vt:lpstr>
      <vt:lpstr>Risk Coefficients</vt:lpstr>
      <vt:lpstr>Element Data</vt:lpstr>
      <vt:lpstr>Public Exposure Data</vt:lpstr>
      <vt:lpstr>Other Data</vt:lpstr>
      <vt:lpstr>RadToolbox – Future Outlook</vt:lpstr>
      <vt:lpstr>Radiological Toolbox Demo   a.k.a. “Homework”</vt:lpstr>
      <vt:lpstr>Question 1</vt:lpstr>
      <vt:lpstr>Question 1</vt:lpstr>
      <vt:lpstr>Solving Question 1</vt:lpstr>
      <vt:lpstr>Solving Question 1</vt:lpstr>
      <vt:lpstr>Solution 1</vt:lpstr>
      <vt:lpstr>Question 2</vt:lpstr>
      <vt:lpstr>Question 2 (a) and (b)</vt:lpstr>
      <vt:lpstr>Question 2 (a) and (b)</vt:lpstr>
      <vt:lpstr>Solving Question 2 (a) and (b)</vt:lpstr>
      <vt:lpstr>Solution 2 (a) and (b)</vt:lpstr>
      <vt:lpstr>Question 2 (c) and (d)</vt:lpstr>
      <vt:lpstr>Question 2 (c) and (d)</vt:lpstr>
      <vt:lpstr>Solving Question 2 (c) and (d)</vt:lpstr>
      <vt:lpstr>Solution 2 (c) and (d)</vt:lpstr>
      <vt:lpstr>Question 3</vt:lpstr>
      <vt:lpstr>Question 3 (a)</vt:lpstr>
      <vt:lpstr>Solving 3 (a)</vt:lpstr>
      <vt:lpstr>Solution 3 (a)</vt:lpstr>
      <vt:lpstr>Question 3 (b)</vt:lpstr>
      <vt:lpstr>Solving 3 (b)</vt:lpstr>
      <vt:lpstr>Solution 3 (b)</vt:lpstr>
      <vt:lpstr>Question 3 (c)</vt:lpstr>
      <vt:lpstr>Solution 3 (c)</vt:lpstr>
      <vt:lpstr>Question 4</vt:lpstr>
      <vt:lpstr>Question 4 (a)</vt:lpstr>
      <vt:lpstr>Solving 4 (a)</vt:lpstr>
      <vt:lpstr>Solution 4 (a)</vt:lpstr>
      <vt:lpstr>Question 4 (b)</vt:lpstr>
      <vt:lpstr>Solving 4 (b)</vt:lpstr>
      <vt:lpstr>Solution 4 (b)</vt:lpstr>
      <vt:lpstr>Question 5</vt:lpstr>
      <vt:lpstr>Question 5 (a) and (b)</vt:lpstr>
      <vt:lpstr>Solving 5 (a) and (b)</vt:lpstr>
      <vt:lpstr>Solving 5 (a) and (b)</vt:lpstr>
      <vt:lpstr>Solution 5 (a) and (b)</vt:lpstr>
      <vt:lpstr>Question 5 (c)</vt:lpstr>
      <vt:lpstr>Solving 5 (c)</vt:lpstr>
      <vt:lpstr>Solution 5 (c)</vt:lpstr>
      <vt:lpstr>Question 6</vt:lpstr>
      <vt:lpstr>Question 6 (a)</vt:lpstr>
      <vt:lpstr>Solving 6 (a)</vt:lpstr>
      <vt:lpstr>Solution 6 (a)</vt:lpstr>
      <vt:lpstr>Question 6 (b)</vt:lpstr>
      <vt:lpstr>Solving 6 (b)</vt:lpstr>
      <vt:lpstr>Solution 6 (b)</vt:lpstr>
      <vt:lpstr>Question 7</vt:lpstr>
      <vt:lpstr>Solving 7</vt:lpstr>
      <vt:lpstr>Solution 7</vt:lpstr>
      <vt:lpstr>Questions?</vt:lpstr>
    </vt:vector>
  </TitlesOfParts>
  <Company>Oak Ridge National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 Dose Quantities</dc:title>
  <dc:creator>Dewji, Shaheen A.</dc:creator>
  <cp:lastModifiedBy>Keith Eckerman</cp:lastModifiedBy>
  <cp:revision>302</cp:revision>
  <cp:lastPrinted>2016-10-14T13:33:30Z</cp:lastPrinted>
  <dcterms:created xsi:type="dcterms:W3CDTF">2015-09-05T22:00:26Z</dcterms:created>
  <dcterms:modified xsi:type="dcterms:W3CDTF">2017-01-24T02:50:30Z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0x01010030AF767D504C4144B9C40FAC119695A2</vt:lpwstr>
  </property>
</Properties>
</file>